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56" r:id="rId2"/>
    <p:sldId id="547" r:id="rId3"/>
    <p:sldId id="566" r:id="rId4"/>
    <p:sldId id="598" r:id="rId5"/>
    <p:sldId id="600" r:id="rId6"/>
    <p:sldId id="620" r:id="rId7"/>
    <p:sldId id="599" r:id="rId8"/>
    <p:sldId id="621" r:id="rId9"/>
    <p:sldId id="618" r:id="rId10"/>
    <p:sldId id="601" r:id="rId11"/>
    <p:sldId id="622" r:id="rId12"/>
    <p:sldId id="602" r:id="rId13"/>
    <p:sldId id="603" r:id="rId14"/>
    <p:sldId id="604" r:id="rId15"/>
    <p:sldId id="605" r:id="rId16"/>
    <p:sldId id="606" r:id="rId17"/>
    <p:sldId id="619" r:id="rId18"/>
    <p:sldId id="607" r:id="rId19"/>
    <p:sldId id="608" r:id="rId20"/>
    <p:sldId id="609" r:id="rId21"/>
    <p:sldId id="610" r:id="rId22"/>
    <p:sldId id="611" r:id="rId23"/>
    <p:sldId id="615" r:id="rId24"/>
    <p:sldId id="612" r:id="rId25"/>
    <p:sldId id="614" r:id="rId26"/>
    <p:sldId id="359" r:id="rId27"/>
  </p:sldIdLst>
  <p:sldSz cx="9144000" cy="6858000" type="screen4x3"/>
  <p:notesSz cx="6797675" cy="9928225"/>
  <p:defaultTextStyle>
    <a:defPPr>
      <a:defRPr lang="en-US"/>
    </a:defPPr>
    <a:lvl1pPr algn="ctr" rtl="0" fontAlgn="base">
      <a:spcBef>
        <a:spcPct val="0"/>
      </a:spcBef>
      <a:spcAft>
        <a:spcPct val="0"/>
      </a:spcAft>
      <a:defRPr kumimoji="1" sz="3200" b="1" kern="1200">
        <a:solidFill>
          <a:schemeClr val="tx1"/>
        </a:solidFill>
        <a:latin typeface=".VnTime" pitchFamily="34" charset="0"/>
        <a:ea typeface="ＭＳ Ｐゴシック" pitchFamily="34" charset="-128"/>
        <a:cs typeface="+mn-cs"/>
      </a:defRPr>
    </a:lvl1pPr>
    <a:lvl2pPr marL="457200" algn="ctr" rtl="0" fontAlgn="base">
      <a:spcBef>
        <a:spcPct val="0"/>
      </a:spcBef>
      <a:spcAft>
        <a:spcPct val="0"/>
      </a:spcAft>
      <a:defRPr kumimoji="1" sz="3200" b="1" kern="1200">
        <a:solidFill>
          <a:schemeClr val="tx1"/>
        </a:solidFill>
        <a:latin typeface=".VnTime" pitchFamily="34" charset="0"/>
        <a:ea typeface="ＭＳ Ｐゴシック" pitchFamily="34" charset="-128"/>
        <a:cs typeface="+mn-cs"/>
      </a:defRPr>
    </a:lvl2pPr>
    <a:lvl3pPr marL="914400" algn="ctr" rtl="0" fontAlgn="base">
      <a:spcBef>
        <a:spcPct val="0"/>
      </a:spcBef>
      <a:spcAft>
        <a:spcPct val="0"/>
      </a:spcAft>
      <a:defRPr kumimoji="1" sz="3200" b="1" kern="1200">
        <a:solidFill>
          <a:schemeClr val="tx1"/>
        </a:solidFill>
        <a:latin typeface=".VnTime" pitchFamily="34" charset="0"/>
        <a:ea typeface="ＭＳ Ｐゴシック" pitchFamily="34" charset="-128"/>
        <a:cs typeface="+mn-cs"/>
      </a:defRPr>
    </a:lvl3pPr>
    <a:lvl4pPr marL="1371600" algn="ctr" rtl="0" fontAlgn="base">
      <a:spcBef>
        <a:spcPct val="0"/>
      </a:spcBef>
      <a:spcAft>
        <a:spcPct val="0"/>
      </a:spcAft>
      <a:defRPr kumimoji="1" sz="3200" b="1" kern="1200">
        <a:solidFill>
          <a:schemeClr val="tx1"/>
        </a:solidFill>
        <a:latin typeface=".VnTime" pitchFamily="34" charset="0"/>
        <a:ea typeface="ＭＳ Ｐゴシック" pitchFamily="34" charset="-128"/>
        <a:cs typeface="+mn-cs"/>
      </a:defRPr>
    </a:lvl4pPr>
    <a:lvl5pPr marL="1828800" algn="ctr" rtl="0" fontAlgn="base">
      <a:spcBef>
        <a:spcPct val="0"/>
      </a:spcBef>
      <a:spcAft>
        <a:spcPct val="0"/>
      </a:spcAft>
      <a:defRPr kumimoji="1" sz="3200" b="1" kern="1200">
        <a:solidFill>
          <a:schemeClr val="tx1"/>
        </a:solidFill>
        <a:latin typeface=".VnTime" pitchFamily="34" charset="0"/>
        <a:ea typeface="ＭＳ Ｐゴシック" pitchFamily="34" charset="-128"/>
        <a:cs typeface="+mn-cs"/>
      </a:defRPr>
    </a:lvl5pPr>
    <a:lvl6pPr marL="2286000" algn="l" defTabSz="914400" rtl="0" eaLnBrk="1" latinLnBrk="0" hangingPunct="1">
      <a:defRPr kumimoji="1" sz="3200" b="1" kern="1200">
        <a:solidFill>
          <a:schemeClr val="tx1"/>
        </a:solidFill>
        <a:latin typeface=".VnTime" pitchFamily="34" charset="0"/>
        <a:ea typeface="ＭＳ Ｐゴシック" pitchFamily="34" charset="-128"/>
        <a:cs typeface="+mn-cs"/>
      </a:defRPr>
    </a:lvl6pPr>
    <a:lvl7pPr marL="2743200" algn="l" defTabSz="914400" rtl="0" eaLnBrk="1" latinLnBrk="0" hangingPunct="1">
      <a:defRPr kumimoji="1" sz="3200" b="1" kern="1200">
        <a:solidFill>
          <a:schemeClr val="tx1"/>
        </a:solidFill>
        <a:latin typeface=".VnTime" pitchFamily="34" charset="0"/>
        <a:ea typeface="ＭＳ Ｐゴシック" pitchFamily="34" charset="-128"/>
        <a:cs typeface="+mn-cs"/>
      </a:defRPr>
    </a:lvl7pPr>
    <a:lvl8pPr marL="3200400" algn="l" defTabSz="914400" rtl="0" eaLnBrk="1" latinLnBrk="0" hangingPunct="1">
      <a:defRPr kumimoji="1" sz="3200" b="1" kern="1200">
        <a:solidFill>
          <a:schemeClr val="tx1"/>
        </a:solidFill>
        <a:latin typeface=".VnTime" pitchFamily="34" charset="0"/>
        <a:ea typeface="ＭＳ Ｐゴシック" pitchFamily="34" charset="-128"/>
        <a:cs typeface="+mn-cs"/>
      </a:defRPr>
    </a:lvl8pPr>
    <a:lvl9pPr marL="3657600" algn="l" defTabSz="914400" rtl="0" eaLnBrk="1" latinLnBrk="0" hangingPunct="1">
      <a:defRPr kumimoji="1" sz="3200" b="1" kern="1200">
        <a:solidFill>
          <a:schemeClr val="tx1"/>
        </a:solidFill>
        <a:latin typeface=".VnTime"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C090F"/>
    <a:srgbClr val="FFFF00"/>
    <a:srgbClr val="FFFFCC"/>
    <a:srgbClr val="993300"/>
    <a:srgbClr val="003399"/>
    <a:srgbClr val="FF3300"/>
    <a:srgbClr val="FFCCFF"/>
    <a:srgbClr val="9999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8824" autoAdjust="0"/>
  </p:normalViewPr>
  <p:slideViewPr>
    <p:cSldViewPr>
      <p:cViewPr varScale="1">
        <p:scale>
          <a:sx n="82" d="100"/>
          <a:sy n="82" d="100"/>
        </p:scale>
        <p:origin x="108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70"/>
    </p:cViewPr>
  </p:sorterViewPr>
  <p:notesViewPr>
    <p:cSldViewPr>
      <p:cViewPr varScale="1">
        <p:scale>
          <a:sx n="65" d="100"/>
          <a:sy n="65" d="100"/>
        </p:scale>
        <p:origin x="3366"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16" y="0"/>
            <a:ext cx="2946671" cy="4968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76803" name="Rectangle 3"/>
          <p:cNvSpPr>
            <a:spLocks noGrp="1" noChangeArrowheads="1"/>
          </p:cNvSpPr>
          <p:nvPr>
            <p:ph type="dt" sz="quarter" idx="1"/>
          </p:nvPr>
        </p:nvSpPr>
        <p:spPr bwMode="auto">
          <a:xfrm>
            <a:off x="3851019" y="0"/>
            <a:ext cx="2946671" cy="4968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76804" name="Rectangle 4"/>
          <p:cNvSpPr>
            <a:spLocks noGrp="1" noChangeArrowheads="1"/>
          </p:cNvSpPr>
          <p:nvPr>
            <p:ph type="ftr" sz="quarter" idx="2"/>
          </p:nvPr>
        </p:nvSpPr>
        <p:spPr bwMode="auto">
          <a:xfrm>
            <a:off x="16" y="9431367"/>
            <a:ext cx="2946671" cy="4968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76805" name="Rectangle 5"/>
          <p:cNvSpPr>
            <a:spLocks noGrp="1" noChangeArrowheads="1"/>
          </p:cNvSpPr>
          <p:nvPr>
            <p:ph type="sldNum" sz="quarter" idx="3"/>
          </p:nvPr>
        </p:nvSpPr>
        <p:spPr bwMode="auto">
          <a:xfrm>
            <a:off x="3851019" y="9431367"/>
            <a:ext cx="2946671" cy="4968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FC87428E-A001-4666-B543-E699A2FC5EEB}" type="slidenum">
              <a:rPr lang="en-US"/>
              <a:pPr/>
              <a:t>‹#›</a:t>
            </a:fld>
            <a:endParaRPr lang="en-US"/>
          </a:p>
        </p:txBody>
      </p:sp>
    </p:spTree>
    <p:extLst>
      <p:ext uri="{BB962C8B-B14F-4D97-AF65-F5344CB8AC3E}">
        <p14:creationId xmlns:p14="http://schemas.microsoft.com/office/powerpoint/2010/main" val="1270386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6" y="0"/>
            <a:ext cx="2946671" cy="4968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19459" name="Rectangle 3"/>
          <p:cNvSpPr>
            <a:spLocks noGrp="1" noChangeArrowheads="1"/>
          </p:cNvSpPr>
          <p:nvPr>
            <p:ph type="dt" idx="1"/>
          </p:nvPr>
        </p:nvSpPr>
        <p:spPr bwMode="auto">
          <a:xfrm>
            <a:off x="3851019" y="0"/>
            <a:ext cx="2946671" cy="4968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920750" y="746125"/>
            <a:ext cx="4957763" cy="3719513"/>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906669" y="4714559"/>
            <a:ext cx="4984338" cy="44672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16" y="9431367"/>
            <a:ext cx="2946671" cy="4968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19463" name="Rectangle 7"/>
          <p:cNvSpPr>
            <a:spLocks noGrp="1" noChangeArrowheads="1"/>
          </p:cNvSpPr>
          <p:nvPr>
            <p:ph type="sldNum" sz="quarter" idx="5"/>
          </p:nvPr>
        </p:nvSpPr>
        <p:spPr bwMode="auto">
          <a:xfrm>
            <a:off x="3851019" y="9431367"/>
            <a:ext cx="2946671" cy="4968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C6319CD7-A307-44CD-A90D-2B24F3A16FC3}" type="slidenum">
              <a:rPr lang="en-US"/>
              <a:pPr/>
              <a:t>‹#›</a:t>
            </a:fld>
            <a:endParaRPr lang="en-US"/>
          </a:p>
        </p:txBody>
      </p:sp>
    </p:spTree>
    <p:extLst>
      <p:ext uri="{BB962C8B-B14F-4D97-AF65-F5344CB8AC3E}">
        <p14:creationId xmlns:p14="http://schemas.microsoft.com/office/powerpoint/2010/main" val="26288218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1E484-1122-4436-A540-2683DF72B289}" type="slidenum">
              <a:rPr lang="en-US"/>
              <a:pPr/>
              <a:t>1</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78852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10</a:t>
            </a:fld>
            <a:endParaRPr lang="en-US"/>
          </a:p>
        </p:txBody>
      </p:sp>
    </p:spTree>
    <p:extLst>
      <p:ext uri="{BB962C8B-B14F-4D97-AF65-F5344CB8AC3E}">
        <p14:creationId xmlns:p14="http://schemas.microsoft.com/office/powerpoint/2010/main" val="2812953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11</a:t>
            </a:fld>
            <a:endParaRPr lang="en-US"/>
          </a:p>
        </p:txBody>
      </p:sp>
    </p:spTree>
    <p:extLst>
      <p:ext uri="{BB962C8B-B14F-4D97-AF65-F5344CB8AC3E}">
        <p14:creationId xmlns:p14="http://schemas.microsoft.com/office/powerpoint/2010/main" val="323808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12</a:t>
            </a:fld>
            <a:endParaRPr lang="en-US"/>
          </a:p>
        </p:txBody>
      </p:sp>
    </p:spTree>
    <p:extLst>
      <p:ext uri="{BB962C8B-B14F-4D97-AF65-F5344CB8AC3E}">
        <p14:creationId xmlns:p14="http://schemas.microsoft.com/office/powerpoint/2010/main" val="2648156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13</a:t>
            </a:fld>
            <a:endParaRPr lang="en-US"/>
          </a:p>
        </p:txBody>
      </p:sp>
    </p:spTree>
    <p:extLst>
      <p:ext uri="{BB962C8B-B14F-4D97-AF65-F5344CB8AC3E}">
        <p14:creationId xmlns:p14="http://schemas.microsoft.com/office/powerpoint/2010/main" val="957635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14</a:t>
            </a:fld>
            <a:endParaRPr lang="en-US"/>
          </a:p>
        </p:txBody>
      </p:sp>
    </p:spTree>
    <p:extLst>
      <p:ext uri="{BB962C8B-B14F-4D97-AF65-F5344CB8AC3E}">
        <p14:creationId xmlns:p14="http://schemas.microsoft.com/office/powerpoint/2010/main" val="2491923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15</a:t>
            </a:fld>
            <a:endParaRPr lang="en-US"/>
          </a:p>
        </p:txBody>
      </p:sp>
    </p:spTree>
    <p:extLst>
      <p:ext uri="{BB962C8B-B14F-4D97-AF65-F5344CB8AC3E}">
        <p14:creationId xmlns:p14="http://schemas.microsoft.com/office/powerpoint/2010/main" val="1955628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16</a:t>
            </a:fld>
            <a:endParaRPr lang="en-US"/>
          </a:p>
        </p:txBody>
      </p:sp>
    </p:spTree>
    <p:extLst>
      <p:ext uri="{BB962C8B-B14F-4D97-AF65-F5344CB8AC3E}">
        <p14:creationId xmlns:p14="http://schemas.microsoft.com/office/powerpoint/2010/main" val="4129615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17</a:t>
            </a:fld>
            <a:endParaRPr lang="en-US"/>
          </a:p>
        </p:txBody>
      </p:sp>
    </p:spTree>
    <p:extLst>
      <p:ext uri="{BB962C8B-B14F-4D97-AF65-F5344CB8AC3E}">
        <p14:creationId xmlns:p14="http://schemas.microsoft.com/office/powerpoint/2010/main" val="3560838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18</a:t>
            </a:fld>
            <a:endParaRPr lang="en-US"/>
          </a:p>
        </p:txBody>
      </p:sp>
    </p:spTree>
    <p:extLst>
      <p:ext uri="{BB962C8B-B14F-4D97-AF65-F5344CB8AC3E}">
        <p14:creationId xmlns:p14="http://schemas.microsoft.com/office/powerpoint/2010/main" val="4090267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19</a:t>
            </a:fld>
            <a:endParaRPr lang="en-US"/>
          </a:p>
        </p:txBody>
      </p:sp>
    </p:spTree>
    <p:extLst>
      <p:ext uri="{BB962C8B-B14F-4D97-AF65-F5344CB8AC3E}">
        <p14:creationId xmlns:p14="http://schemas.microsoft.com/office/powerpoint/2010/main" val="1586185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2</a:t>
            </a:fld>
            <a:endParaRPr lang="en-US"/>
          </a:p>
        </p:txBody>
      </p:sp>
    </p:spTree>
    <p:extLst>
      <p:ext uri="{BB962C8B-B14F-4D97-AF65-F5344CB8AC3E}">
        <p14:creationId xmlns:p14="http://schemas.microsoft.com/office/powerpoint/2010/main" val="1900321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20</a:t>
            </a:fld>
            <a:endParaRPr lang="en-US"/>
          </a:p>
        </p:txBody>
      </p:sp>
    </p:spTree>
    <p:extLst>
      <p:ext uri="{BB962C8B-B14F-4D97-AF65-F5344CB8AC3E}">
        <p14:creationId xmlns:p14="http://schemas.microsoft.com/office/powerpoint/2010/main" val="877477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21</a:t>
            </a:fld>
            <a:endParaRPr lang="en-US"/>
          </a:p>
        </p:txBody>
      </p:sp>
    </p:spTree>
    <p:extLst>
      <p:ext uri="{BB962C8B-B14F-4D97-AF65-F5344CB8AC3E}">
        <p14:creationId xmlns:p14="http://schemas.microsoft.com/office/powerpoint/2010/main" val="2504569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22</a:t>
            </a:fld>
            <a:endParaRPr lang="en-US"/>
          </a:p>
        </p:txBody>
      </p:sp>
    </p:spTree>
    <p:extLst>
      <p:ext uri="{BB962C8B-B14F-4D97-AF65-F5344CB8AC3E}">
        <p14:creationId xmlns:p14="http://schemas.microsoft.com/office/powerpoint/2010/main" val="2692373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23</a:t>
            </a:fld>
            <a:endParaRPr lang="en-US"/>
          </a:p>
        </p:txBody>
      </p:sp>
    </p:spTree>
    <p:extLst>
      <p:ext uri="{BB962C8B-B14F-4D97-AF65-F5344CB8AC3E}">
        <p14:creationId xmlns:p14="http://schemas.microsoft.com/office/powerpoint/2010/main" val="3245228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24</a:t>
            </a:fld>
            <a:endParaRPr lang="en-US"/>
          </a:p>
        </p:txBody>
      </p:sp>
    </p:spTree>
    <p:extLst>
      <p:ext uri="{BB962C8B-B14F-4D97-AF65-F5344CB8AC3E}">
        <p14:creationId xmlns:p14="http://schemas.microsoft.com/office/powerpoint/2010/main" val="531107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25</a:t>
            </a:fld>
            <a:endParaRPr lang="en-US"/>
          </a:p>
        </p:txBody>
      </p:sp>
    </p:spTree>
    <p:extLst>
      <p:ext uri="{BB962C8B-B14F-4D97-AF65-F5344CB8AC3E}">
        <p14:creationId xmlns:p14="http://schemas.microsoft.com/office/powerpoint/2010/main" val="2872200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A7184-7547-4AAA-AD5C-0D41758DE16E}" type="slidenum">
              <a:rPr lang="en-US"/>
              <a:pPr/>
              <a:t>26</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8944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3</a:t>
            </a:fld>
            <a:endParaRPr lang="en-US"/>
          </a:p>
        </p:txBody>
      </p:sp>
    </p:spTree>
    <p:extLst>
      <p:ext uri="{BB962C8B-B14F-4D97-AF65-F5344CB8AC3E}">
        <p14:creationId xmlns:p14="http://schemas.microsoft.com/office/powerpoint/2010/main" val="2128589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4</a:t>
            </a:fld>
            <a:endParaRPr lang="en-US"/>
          </a:p>
        </p:txBody>
      </p:sp>
    </p:spTree>
    <p:extLst>
      <p:ext uri="{BB962C8B-B14F-4D97-AF65-F5344CB8AC3E}">
        <p14:creationId xmlns:p14="http://schemas.microsoft.com/office/powerpoint/2010/main" val="2464102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5</a:t>
            </a:fld>
            <a:endParaRPr lang="en-US"/>
          </a:p>
        </p:txBody>
      </p:sp>
    </p:spTree>
    <p:extLst>
      <p:ext uri="{BB962C8B-B14F-4D97-AF65-F5344CB8AC3E}">
        <p14:creationId xmlns:p14="http://schemas.microsoft.com/office/powerpoint/2010/main" val="2716064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6</a:t>
            </a:fld>
            <a:endParaRPr lang="en-US"/>
          </a:p>
        </p:txBody>
      </p:sp>
    </p:spTree>
    <p:extLst>
      <p:ext uri="{BB962C8B-B14F-4D97-AF65-F5344CB8AC3E}">
        <p14:creationId xmlns:p14="http://schemas.microsoft.com/office/powerpoint/2010/main" val="2827328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7</a:t>
            </a:fld>
            <a:endParaRPr lang="en-US"/>
          </a:p>
        </p:txBody>
      </p:sp>
    </p:spTree>
    <p:extLst>
      <p:ext uri="{BB962C8B-B14F-4D97-AF65-F5344CB8AC3E}">
        <p14:creationId xmlns:p14="http://schemas.microsoft.com/office/powerpoint/2010/main" val="171177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8</a:t>
            </a:fld>
            <a:endParaRPr lang="en-US"/>
          </a:p>
        </p:txBody>
      </p:sp>
    </p:spTree>
    <p:extLst>
      <p:ext uri="{BB962C8B-B14F-4D97-AF65-F5344CB8AC3E}">
        <p14:creationId xmlns:p14="http://schemas.microsoft.com/office/powerpoint/2010/main" val="497326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19CD7-A307-44CD-A90D-2B24F3A16FC3}" type="slidenum">
              <a:rPr lang="en-US" smtClean="0"/>
              <a:pPr/>
              <a:t>9</a:t>
            </a:fld>
            <a:endParaRPr lang="en-US"/>
          </a:p>
        </p:txBody>
      </p:sp>
    </p:spTree>
    <p:extLst>
      <p:ext uri="{BB962C8B-B14F-4D97-AF65-F5344CB8AC3E}">
        <p14:creationId xmlns:p14="http://schemas.microsoft.com/office/powerpoint/2010/main" val="225326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553C5-4CCE-4ECB-8601-82C466C318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946B9-7DFE-474B-AF96-44C0021576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E79D5-1F5A-43E2-91EF-5A4865078C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B7584-2412-411C-8B61-1DCCB80FF0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7ACE8-7F69-4275-8B6D-9035913078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683E9-44C5-4CFB-90B6-1682150709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DE115-AEA1-4BD8-98C5-CB968373D2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EB072-A482-4D9D-BB2D-7E03C84953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CD18B-DABC-4086-992A-CDD77FD4F3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F26C4-C2FA-427F-9EB1-D90065CDDD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99FB5-AD58-490C-9E2D-4C6C2296C6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1FE6B-CCFA-4033-850D-C8F61A179E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04800"/>
            <a:ext cx="8153400" cy="6172200"/>
          </a:xfrm>
        </p:spPr>
        <p:txBody>
          <a:bodyPr anchor="t">
            <a:normAutofit fontScale="90000"/>
          </a:bodyPr>
          <a:lstStyle/>
          <a:p>
            <a:pPr>
              <a:spcBef>
                <a:spcPts val="600"/>
              </a:spcBef>
              <a:spcAft>
                <a:spcPts val="600"/>
              </a:spcAft>
            </a:pP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smtClean="0">
                <a:latin typeface="Times New Roman" pitchFamily="18" charset="0"/>
                <a:cs typeface="Times New Roman" pitchFamily="18" charset="0"/>
              </a:rPr>
              <a:t/>
            </a:r>
            <a:br>
              <a:rPr lang="en-US" sz="3000" b="1" smtClean="0">
                <a:latin typeface="Times New Roman" pitchFamily="18" charset="0"/>
                <a:cs typeface="Times New Roman" pitchFamily="18" charset="0"/>
              </a:rPr>
            </a:br>
            <a:r>
              <a:rPr lang="en-US" sz="3000" b="1" smtClean="0">
                <a:solidFill>
                  <a:srgbClr val="0000FF"/>
                </a:solidFill>
                <a:latin typeface="Times New Roman" pitchFamily="18" charset="0"/>
                <a:cs typeface="Times New Roman" pitchFamily="18" charset="0"/>
              </a:rPr>
              <a:t>MỘT </a:t>
            </a:r>
            <a:r>
              <a:rPr lang="en-US" sz="3000" b="1" dirty="0" smtClean="0">
                <a:solidFill>
                  <a:srgbClr val="0000FF"/>
                </a:solidFill>
                <a:latin typeface="Times New Roman" pitchFamily="18" charset="0"/>
                <a:cs typeface="Times New Roman" pitchFamily="18" charset="0"/>
              </a:rPr>
              <a:t>SỐ NỘI </a:t>
            </a:r>
            <a:r>
              <a:rPr lang="en-US" sz="3000" b="1" smtClean="0">
                <a:solidFill>
                  <a:srgbClr val="0000FF"/>
                </a:solidFill>
                <a:latin typeface="Times New Roman" pitchFamily="18" charset="0"/>
                <a:cs typeface="Times New Roman" pitchFamily="18" charset="0"/>
              </a:rPr>
              <a:t>DUNG CƠ BẢN </a:t>
            </a:r>
            <a:br>
              <a:rPr lang="en-US" sz="3000" b="1" smtClean="0">
                <a:solidFill>
                  <a:srgbClr val="0000FF"/>
                </a:solidFill>
                <a:latin typeface="Times New Roman" pitchFamily="18" charset="0"/>
                <a:cs typeface="Times New Roman" pitchFamily="18" charset="0"/>
              </a:rPr>
            </a:br>
            <a:r>
              <a:rPr lang="en-US" sz="3000" b="1" smtClean="0">
                <a:solidFill>
                  <a:srgbClr val="0000FF"/>
                </a:solidFill>
                <a:latin typeface="Times New Roman" pitchFamily="18" charset="0"/>
                <a:cs typeface="Times New Roman" pitchFamily="18" charset="0"/>
              </a:rPr>
              <a:t>VỀ </a:t>
            </a:r>
            <a:r>
              <a:rPr lang="en-US" sz="3000" b="1" dirty="0" smtClean="0">
                <a:solidFill>
                  <a:srgbClr val="0000FF"/>
                </a:solidFill>
                <a:latin typeface="Times New Roman" pitchFamily="18" charset="0"/>
                <a:cs typeface="Times New Roman" pitchFamily="18" charset="0"/>
              </a:rPr>
              <a:t>DỰ ÁN LUẬT SỬA ĐỔI, BỔ </a:t>
            </a:r>
            <a:r>
              <a:rPr lang="en-US" sz="3000" b="1" smtClean="0">
                <a:solidFill>
                  <a:srgbClr val="0000FF"/>
                </a:solidFill>
                <a:latin typeface="Times New Roman" pitchFamily="18" charset="0"/>
                <a:cs typeface="Times New Roman" pitchFamily="18" charset="0"/>
              </a:rPr>
              <a:t>SUNG </a:t>
            </a:r>
            <a:br>
              <a:rPr lang="en-US" sz="3000" b="1" smtClean="0">
                <a:solidFill>
                  <a:srgbClr val="0000FF"/>
                </a:solidFill>
                <a:latin typeface="Times New Roman" pitchFamily="18" charset="0"/>
                <a:cs typeface="Times New Roman" pitchFamily="18" charset="0"/>
              </a:rPr>
            </a:br>
            <a:r>
              <a:rPr lang="en-US" sz="3000" b="1" smtClean="0">
                <a:solidFill>
                  <a:srgbClr val="0000FF"/>
                </a:solidFill>
                <a:latin typeface="Times New Roman" pitchFamily="18" charset="0"/>
                <a:cs typeface="Times New Roman" pitchFamily="18" charset="0"/>
              </a:rPr>
              <a:t>MỘT </a:t>
            </a:r>
            <a:r>
              <a:rPr lang="en-US" sz="3000" b="1" dirty="0" smtClean="0">
                <a:solidFill>
                  <a:srgbClr val="0000FF"/>
                </a:solidFill>
                <a:latin typeface="Times New Roman" pitchFamily="18" charset="0"/>
                <a:cs typeface="Times New Roman" pitchFamily="18" charset="0"/>
              </a:rPr>
              <a:t>SỐ ĐIỀU CỦA LUẬT THỐNG KÊ</a:t>
            </a:r>
            <a:br>
              <a:rPr lang="en-US" sz="3000" b="1" dirty="0" smtClean="0">
                <a:solidFill>
                  <a:srgbClr val="0000FF"/>
                </a:solidFill>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
            </a:r>
            <a:br>
              <a:rPr lang="en-US" sz="3000" b="1" dirty="0" smtClean="0">
                <a:latin typeface="Times New Roman" pitchFamily="18" charset="0"/>
                <a:cs typeface="Times New Roman" pitchFamily="18" charset="0"/>
              </a:rPr>
            </a:br>
            <a:r>
              <a:rPr lang="en-US" sz="3000" b="1" dirty="0">
                <a:latin typeface="Times New Roman" pitchFamily="18" charset="0"/>
                <a:cs typeface="Times New Roman" pitchFamily="18" charset="0"/>
              </a:rPr>
              <a:t/>
            </a:r>
            <a:br>
              <a:rPr lang="en-US" sz="3000" b="1" dirty="0">
                <a:latin typeface="Times New Roman" pitchFamily="18" charset="0"/>
                <a:cs typeface="Times New Roman" pitchFamily="18" charset="0"/>
              </a:rPr>
            </a:br>
            <a:r>
              <a:rPr lang="en-US" sz="2300" b="1" i="1" dirty="0" err="1" smtClean="0">
                <a:solidFill>
                  <a:srgbClr val="0000FF"/>
                </a:solidFill>
                <a:latin typeface="Times New Roman" pitchFamily="18" charset="0"/>
                <a:cs typeface="Times New Roman" pitchFamily="18" charset="0"/>
              </a:rPr>
              <a:t>Hà</a:t>
            </a:r>
            <a:r>
              <a:rPr lang="en-US" sz="2300" b="1" i="1" dirty="0" smtClean="0">
                <a:solidFill>
                  <a:srgbClr val="0000FF"/>
                </a:solidFill>
                <a:latin typeface="Times New Roman" pitchFamily="18" charset="0"/>
                <a:cs typeface="Times New Roman" pitchFamily="18" charset="0"/>
              </a:rPr>
              <a:t> </a:t>
            </a:r>
            <a:r>
              <a:rPr lang="en-US" sz="2300" b="1" i="1" dirty="0" err="1" smtClean="0">
                <a:solidFill>
                  <a:srgbClr val="0000FF"/>
                </a:solidFill>
                <a:latin typeface="Times New Roman" pitchFamily="18" charset="0"/>
                <a:cs typeface="Times New Roman" pitchFamily="18" charset="0"/>
              </a:rPr>
              <a:t>Nội</a:t>
            </a:r>
            <a:r>
              <a:rPr lang="en-US" sz="2300" b="1" i="1" dirty="0" smtClean="0">
                <a:solidFill>
                  <a:srgbClr val="0000FF"/>
                </a:solidFill>
                <a:latin typeface="Times New Roman" pitchFamily="18" charset="0"/>
                <a:cs typeface="Times New Roman" pitchFamily="18" charset="0"/>
              </a:rPr>
              <a:t>, </a:t>
            </a:r>
            <a:r>
              <a:rPr lang="en-US" sz="2300" b="1" i="1" dirty="0" err="1" smtClean="0">
                <a:solidFill>
                  <a:srgbClr val="0000FF"/>
                </a:solidFill>
                <a:latin typeface="Times New Roman" pitchFamily="18" charset="0"/>
                <a:cs typeface="Times New Roman" pitchFamily="18" charset="0"/>
              </a:rPr>
              <a:t>tháng</a:t>
            </a:r>
            <a:r>
              <a:rPr lang="en-US" sz="2300" b="1" i="1" dirty="0" smtClean="0">
                <a:solidFill>
                  <a:srgbClr val="0000FF"/>
                </a:solidFill>
                <a:latin typeface="Times New Roman" pitchFamily="18" charset="0"/>
                <a:cs typeface="Times New Roman" pitchFamily="18" charset="0"/>
              </a:rPr>
              <a:t> 10 </a:t>
            </a:r>
            <a:r>
              <a:rPr lang="en-US" sz="2300" b="1" i="1" dirty="0" err="1" smtClean="0">
                <a:solidFill>
                  <a:srgbClr val="0000FF"/>
                </a:solidFill>
                <a:latin typeface="Times New Roman" pitchFamily="18" charset="0"/>
                <a:cs typeface="Times New Roman" pitchFamily="18" charset="0"/>
              </a:rPr>
              <a:t>năm</a:t>
            </a:r>
            <a:r>
              <a:rPr lang="en-US" sz="2300" b="1" i="1" dirty="0" smtClean="0">
                <a:solidFill>
                  <a:srgbClr val="0000FF"/>
                </a:solidFill>
                <a:latin typeface="Times New Roman" pitchFamily="18" charset="0"/>
                <a:cs typeface="Times New Roman" pitchFamily="18" charset="0"/>
              </a:rPr>
              <a:t> 2021</a:t>
            </a:r>
            <a:endParaRPr lang="en-US" sz="2300" b="1" i="1" dirty="0">
              <a:solidFill>
                <a:srgbClr val="0000FF"/>
              </a:solidFill>
              <a:latin typeface="Times New Roman" pitchFamily="18" charset="0"/>
              <a:cs typeface="Times New Roman" pitchFamily="18" charset="0"/>
            </a:endParaRPr>
          </a:p>
        </p:txBody>
      </p:sp>
      <p:pic>
        <p:nvPicPr>
          <p:cNvPr id="3"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0"/>
            <a:ext cx="6781800" cy="1247425"/>
          </a:xfrm>
        </p:spPr>
        <p:txBody>
          <a:bodyPr>
            <a:noAutofit/>
          </a:bodyPr>
          <a:lstStyle/>
          <a:p>
            <a:pPr>
              <a:spcBef>
                <a:spcPts val="600"/>
              </a:spcBef>
              <a:spcAft>
                <a:spcPts val="600"/>
              </a:spcAft>
              <a:defRPr/>
            </a:pPr>
            <a:r>
              <a:rPr lang="en-US" sz="2700" b="1" spc="-40" smtClean="0">
                <a:latin typeface="Times New Roman" panose="02020603050405020304" pitchFamily="18" charset="0"/>
                <a:cs typeface="Times New Roman" panose="02020603050405020304" pitchFamily="18" charset="0"/>
              </a:rPr>
              <a:t>III. Quá </a:t>
            </a:r>
            <a:r>
              <a:rPr lang="en-US" sz="2700" b="1" spc="-40">
                <a:latin typeface="Times New Roman" panose="02020603050405020304" pitchFamily="18" charset="0"/>
                <a:cs typeface="Times New Roman" panose="02020603050405020304" pitchFamily="18" charset="0"/>
              </a:rPr>
              <a:t>trình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5181600"/>
          </a:xfrm>
        </p:spPr>
        <p:txBody>
          <a:bodyPr>
            <a:noAutofit/>
          </a:bodyPr>
          <a:lstStyle/>
          <a:p>
            <a:pPr marL="0" indent="457200" algn="just">
              <a:spcBef>
                <a:spcPts val="400"/>
              </a:spcBef>
              <a:spcAft>
                <a:spcPts val="400"/>
              </a:spcAft>
              <a:buNone/>
              <a:defRPr/>
            </a:pPr>
            <a:r>
              <a:rPr lang="en-US" sz="2200" smtClean="0">
                <a:latin typeface="Times New Roman" panose="02020603050405020304" pitchFamily="18" charset="0"/>
                <a:cs typeface="Times New Roman" panose="02020603050405020304" pitchFamily="18" charset="0"/>
              </a:rPr>
              <a:t>- Ngày 20/3/2020, Bộ Kế hoạch và Đầu tư trình Chính phủ Công văn số 1815/BKHĐT-TCTK về việc sửa đổi, bổ sung Phụ lục - Danh mục chỉ tiêu thống kê quốc gia của Luật Thống kê.</a:t>
            </a:r>
          </a:p>
          <a:p>
            <a:pPr marL="0" indent="457200" algn="just">
              <a:spcBef>
                <a:spcPts val="400"/>
              </a:spcBef>
              <a:spcAft>
                <a:spcPts val="400"/>
              </a:spcAft>
              <a:buNone/>
              <a:defRPr/>
            </a:pPr>
            <a:r>
              <a:rPr lang="en-US" sz="2200">
                <a:latin typeface="Times New Roman" panose="02020603050405020304" pitchFamily="18" charset="0"/>
                <a:cs typeface="Times New Roman" panose="02020603050405020304" pitchFamily="18" charset="0"/>
              </a:rPr>
              <a:t>- Ngày 9/4/2020, Văn phòng Chính phủ ban hành Công văn số 2759/VPCP-PL trong đó đồng ý với đề nghị của Bộ Kế hoạch và Đầu tư tại Công văn số </a:t>
            </a:r>
            <a:r>
              <a:rPr lang="en-US" sz="2200" smtClean="0">
                <a:latin typeface="Times New Roman" panose="02020603050405020304" pitchFamily="18" charset="0"/>
                <a:cs typeface="Times New Roman" panose="02020603050405020304" pitchFamily="18" charset="0"/>
              </a:rPr>
              <a:t>1815/BKHĐT-TCTK.</a:t>
            </a:r>
          </a:p>
          <a:p>
            <a:pPr marL="0" indent="457200" algn="just">
              <a:spcBef>
                <a:spcPts val="400"/>
              </a:spcBef>
              <a:spcAft>
                <a:spcPts val="400"/>
              </a:spcAft>
              <a:buNone/>
              <a:defRPr/>
            </a:pPr>
            <a:r>
              <a:rPr lang="en-US" sz="2200" smtClean="0">
                <a:latin typeface="Times New Roman" panose="02020603050405020304" pitchFamily="18" charset="0"/>
                <a:cs typeface="Times New Roman" panose="02020603050405020304" pitchFamily="18" charset="0"/>
              </a:rPr>
              <a:t>- Tháng 4-10/2020: Tổng cục Thống kê </a:t>
            </a:r>
            <a:r>
              <a:rPr lang="en-US" sz="2200">
                <a:latin typeface="Times New Roman" panose="02020603050405020304" pitchFamily="18" charset="0"/>
                <a:cs typeface="Times New Roman" panose="02020603050405020304" pitchFamily="18" charset="0"/>
              </a:rPr>
              <a:t>thực hiện lập Đề nghị xây dựng </a:t>
            </a:r>
            <a:r>
              <a:rPr lang="en-US" sz="2200" smtClean="0">
                <a:latin typeface="Times New Roman" panose="02020603050405020304" pitchFamily="18" charset="0"/>
                <a:cs typeface="Times New Roman" panose="02020603050405020304" pitchFamily="18" charset="0"/>
              </a:rPr>
              <a:t>Luật sửa </a:t>
            </a:r>
            <a:r>
              <a:rPr lang="en-US" sz="2200">
                <a:latin typeface="Times New Roman" panose="02020603050405020304" pitchFamily="18" charset="0"/>
                <a:cs typeface="Times New Roman" panose="02020603050405020304" pitchFamily="18" charset="0"/>
              </a:rPr>
              <a:t>đổi, bổ sung Phụ lục – Danh mục chỉ tiêu thống kê quốc gia của Luật Thống </a:t>
            </a:r>
            <a:r>
              <a:rPr lang="en-US" sz="2200" smtClean="0">
                <a:latin typeface="Times New Roman" panose="02020603050405020304" pitchFamily="18" charset="0"/>
                <a:cs typeface="Times New Roman" panose="02020603050405020304" pitchFamily="18" charset="0"/>
              </a:rPr>
              <a:t>kê.</a:t>
            </a:r>
          </a:p>
          <a:p>
            <a:pPr marL="0" indent="457200" algn="just">
              <a:spcBef>
                <a:spcPts val="400"/>
              </a:spcBef>
              <a:spcAft>
                <a:spcPts val="400"/>
              </a:spcAft>
              <a:buNone/>
              <a:defRPr/>
            </a:pPr>
            <a:r>
              <a:rPr lang="en-US" sz="2200" spc="-10">
                <a:latin typeface="Times New Roman" panose="02020603050405020304" pitchFamily="18" charset="0"/>
                <a:cs typeface="Times New Roman" panose="02020603050405020304" pitchFamily="18" charset="0"/>
              </a:rPr>
              <a:t>- Ngày 11/11/2020, Chính phủ ban hành Nghị quyết số 169/NQ-CP phiên họp Chính phủ thường kỳ tháng 10 năm 2020 trong đó thống nhất thông qua các chính sách và Đề nghị xây dựng Luật sửa đổi, bổ sung Phụ lục – Danh mục chỉ tiêu thống kê quốc gia của Luật Thống kê</a:t>
            </a:r>
            <a:r>
              <a:rPr lang="en-US" sz="2200" spc="-10" smtClean="0">
                <a:latin typeface="Times New Roman" panose="02020603050405020304" pitchFamily="18" charset="0"/>
                <a:cs typeface="Times New Roman" panose="02020603050405020304" pitchFamily="18" charset="0"/>
              </a:rPr>
              <a:t>.</a:t>
            </a:r>
            <a:endParaRPr lang="en-US" sz="220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10</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3716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2134075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0"/>
            <a:ext cx="6781800" cy="1247425"/>
          </a:xfrm>
        </p:spPr>
        <p:txBody>
          <a:bodyPr>
            <a:noAutofit/>
          </a:bodyPr>
          <a:lstStyle/>
          <a:p>
            <a:pPr>
              <a:spcBef>
                <a:spcPts val="600"/>
              </a:spcBef>
              <a:spcAft>
                <a:spcPts val="600"/>
              </a:spcAft>
              <a:defRPr/>
            </a:pPr>
            <a:r>
              <a:rPr lang="en-US" sz="2700" b="1" spc="-40" smtClean="0">
                <a:latin typeface="Times New Roman" panose="02020603050405020304" pitchFamily="18" charset="0"/>
                <a:cs typeface="Times New Roman" panose="02020603050405020304" pitchFamily="18" charset="0"/>
              </a:rPr>
              <a:t>III. Quá </a:t>
            </a:r>
            <a:r>
              <a:rPr lang="en-US" sz="2700" b="1" spc="-40">
                <a:latin typeface="Times New Roman" panose="02020603050405020304" pitchFamily="18" charset="0"/>
                <a:cs typeface="Times New Roman" panose="02020603050405020304" pitchFamily="18" charset="0"/>
              </a:rPr>
              <a:t>trình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5181600"/>
          </a:xfrm>
        </p:spPr>
        <p:txBody>
          <a:bodyPr>
            <a:noAutofit/>
          </a:bodyPr>
          <a:lstStyle/>
          <a:p>
            <a:pPr marL="0" indent="457200" algn="just">
              <a:spcBef>
                <a:spcPts val="600"/>
              </a:spcBef>
              <a:spcAft>
                <a:spcPts val="600"/>
              </a:spcAft>
              <a:buNone/>
              <a:defRPr/>
            </a:pPr>
            <a:r>
              <a:rPr lang="en-US" sz="2400" spc="-30" smtClean="0">
                <a:latin typeface="Times New Roman" panose="02020603050405020304" pitchFamily="18" charset="0"/>
                <a:cs typeface="Times New Roman" panose="02020603050405020304" pitchFamily="18" charset="0"/>
              </a:rPr>
              <a:t>- </a:t>
            </a:r>
            <a:r>
              <a:rPr lang="en-US" sz="2400" spc="-30">
                <a:latin typeface="Times New Roman" panose="02020603050405020304" pitchFamily="18" charset="0"/>
                <a:cs typeface="Times New Roman" panose="02020603050405020304" pitchFamily="18" charset="0"/>
              </a:rPr>
              <a:t>Tháng 12/2020, Tổng cục Thống kê hoàn thiện hồ sơ và đề nghị Bộ Tư pháp bổ sung dự án Luật vào Chương trình xây dựng Luật, pháp lệnh năm 2021.</a:t>
            </a:r>
          </a:p>
          <a:p>
            <a:pPr marL="0" indent="457200" algn="just">
              <a:spcBef>
                <a:spcPts val="600"/>
              </a:spcBef>
              <a:spcAft>
                <a:spcPts val="600"/>
              </a:spcAft>
              <a:buNone/>
              <a:defRPr/>
            </a:pPr>
            <a:r>
              <a:rPr lang="en-US" sz="2400" smtClean="0">
                <a:latin typeface="Times New Roman" panose="02020603050405020304" pitchFamily="18" charset="0"/>
                <a:cs typeface="Times New Roman" panose="02020603050405020304" pitchFamily="18" charset="0"/>
              </a:rPr>
              <a:t>- Tháng </a:t>
            </a:r>
            <a:r>
              <a:rPr lang="en-US" sz="2400">
                <a:latin typeface="Times New Roman" panose="02020603050405020304" pitchFamily="18" charset="0"/>
                <a:cs typeface="Times New Roman" panose="02020603050405020304" pitchFamily="18" charset="0"/>
              </a:rPr>
              <a:t>1-5/2021, Tổng cục Thống kê xây dựng Luật sửa đổi, bổ sung Phụ lục – Danh mục chỉ tiêu thống kê quốc gia của Luật Thống kê</a:t>
            </a:r>
            <a:r>
              <a:rPr lang="en-US" sz="2400" smtClean="0">
                <a:latin typeface="Times New Roman" panose="02020603050405020304" pitchFamily="18" charset="0"/>
                <a:cs typeface="Times New Roman" panose="02020603050405020304" pitchFamily="18" charset="0"/>
              </a:rPr>
              <a:t>.</a:t>
            </a:r>
          </a:p>
          <a:p>
            <a:pPr marL="0" indent="457200" algn="just">
              <a:spcBef>
                <a:spcPts val="600"/>
              </a:spcBef>
              <a:spcAft>
                <a:spcPts val="600"/>
              </a:spcAft>
              <a:buNone/>
              <a:defRPr/>
            </a:pPr>
            <a:r>
              <a:rPr lang="en-US" sz="2400">
                <a:latin typeface="Times New Roman" panose="02020603050405020304" pitchFamily="18" charset="0"/>
                <a:cs typeface="Times New Roman" panose="02020603050405020304" pitchFamily="18" charset="0"/>
              </a:rPr>
              <a:t>- Tháng 6/2021: Hoàn thiện hồ sơ dự án Luật sửa đổi, bổ sung Phụ lục - Danh mục chỉ tiêu thống kê quốc gia của Luật Thống kê trình Chính phủ</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11</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3716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1482956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42624"/>
          </a:xfrm>
        </p:spPr>
        <p:txBody>
          <a:bodyPr>
            <a:noAutofit/>
          </a:bodyPr>
          <a:lstStyle/>
          <a:p>
            <a:pPr>
              <a:spcBef>
                <a:spcPts val="600"/>
              </a:spcBef>
              <a:spcAft>
                <a:spcPts val="600"/>
              </a:spcAft>
              <a:defRPr/>
            </a:pPr>
            <a:r>
              <a:rPr lang="en-US" sz="2700" b="1" spc="-40" smtClean="0">
                <a:latin typeface="Times New Roman" panose="02020603050405020304" pitchFamily="18" charset="0"/>
                <a:cs typeface="Times New Roman" panose="02020603050405020304" pitchFamily="18" charset="0"/>
              </a:rPr>
              <a:t>III. Quá </a:t>
            </a:r>
            <a:r>
              <a:rPr lang="en-US" sz="2700" b="1" spc="-40">
                <a:latin typeface="Times New Roman" panose="02020603050405020304" pitchFamily="18" charset="0"/>
                <a:cs typeface="Times New Roman" panose="02020603050405020304" pitchFamily="18" charset="0"/>
              </a:rPr>
              <a:t>trình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229600" cy="5410200"/>
          </a:xfrm>
        </p:spPr>
        <p:txBody>
          <a:bodyPr>
            <a:noAutofit/>
          </a:bodyPr>
          <a:lstStyle/>
          <a:p>
            <a:pPr marL="0" indent="457200" algn="just">
              <a:spcBef>
                <a:spcPts val="600"/>
              </a:spcBef>
              <a:spcAft>
                <a:spcPts val="600"/>
              </a:spcAft>
              <a:buNone/>
              <a:defRPr/>
            </a:pPr>
            <a:r>
              <a:rPr lang="en-US" sz="2400" spc="-1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Ngày</a:t>
            </a:r>
            <a:r>
              <a:rPr lang="en-US" sz="2400" spc="-10" dirty="0" smtClean="0">
                <a:latin typeface="Times New Roman" panose="02020603050405020304" pitchFamily="18" charset="0"/>
                <a:cs typeface="Times New Roman" panose="02020603050405020304" pitchFamily="18" charset="0"/>
              </a:rPr>
              <a:t> 1/7/2021, </a:t>
            </a:r>
            <a:r>
              <a:rPr lang="en-US" sz="2400" spc="-10" dirty="0" err="1">
                <a:latin typeface="Times New Roman" panose="02020603050405020304" pitchFamily="18" charset="0"/>
                <a:cs typeface="Times New Roman" panose="02020603050405020304" pitchFamily="18" charset="0"/>
              </a:rPr>
              <a:t>Chính</a:t>
            </a:r>
            <a:r>
              <a:rPr lang="en-US" sz="2400" spc="-10" dirty="0">
                <a:latin typeface="Times New Roman" panose="02020603050405020304" pitchFamily="18" charset="0"/>
                <a:cs typeface="Times New Roman" panose="02020603050405020304" pitchFamily="18" charset="0"/>
              </a:rPr>
              <a:t> </a:t>
            </a:r>
            <a:r>
              <a:rPr lang="en-US" sz="2400" spc="-10" dirty="0" err="1">
                <a:latin typeface="Times New Roman" panose="02020603050405020304" pitchFamily="18" charset="0"/>
                <a:cs typeface="Times New Roman" panose="02020603050405020304" pitchFamily="18" charset="0"/>
              </a:rPr>
              <a:t>phủ</a:t>
            </a:r>
            <a:r>
              <a:rPr lang="en-US" sz="2400" spc="-10" dirty="0">
                <a:latin typeface="Times New Roman" panose="02020603050405020304" pitchFamily="18" charset="0"/>
                <a:cs typeface="Times New Roman" panose="02020603050405020304" pitchFamily="18" charset="0"/>
              </a:rPr>
              <a:t> ban </a:t>
            </a:r>
            <a:r>
              <a:rPr lang="en-US" sz="2400" spc="-10" dirty="0" err="1">
                <a:latin typeface="Times New Roman" panose="02020603050405020304" pitchFamily="18" charset="0"/>
                <a:cs typeface="Times New Roman" panose="02020603050405020304" pitchFamily="18" charset="0"/>
              </a:rPr>
              <a:t>hành</a:t>
            </a:r>
            <a:r>
              <a:rPr lang="en-US" sz="2400" spc="-10" dirty="0">
                <a:latin typeface="Times New Roman" panose="02020603050405020304" pitchFamily="18" charset="0"/>
                <a:cs typeface="Times New Roman" panose="02020603050405020304" pitchFamily="18" charset="0"/>
              </a:rPr>
              <a:t> </a:t>
            </a:r>
            <a:r>
              <a:rPr lang="en-US" sz="2400" spc="-10" dirty="0" err="1">
                <a:latin typeface="Times New Roman" panose="02020603050405020304" pitchFamily="18" charset="0"/>
                <a:cs typeface="Times New Roman" panose="02020603050405020304" pitchFamily="18" charset="0"/>
              </a:rPr>
              <a:t>Nghị</a:t>
            </a:r>
            <a:r>
              <a:rPr lang="en-US" sz="2400" spc="-10" dirty="0">
                <a:latin typeface="Times New Roman" panose="02020603050405020304" pitchFamily="18" charset="0"/>
                <a:cs typeface="Times New Roman" panose="02020603050405020304" pitchFamily="18" charset="0"/>
              </a:rPr>
              <a:t> </a:t>
            </a:r>
            <a:r>
              <a:rPr lang="en-US" sz="2400" spc="-10" dirty="0" err="1">
                <a:latin typeface="Times New Roman" panose="02020603050405020304" pitchFamily="18" charset="0"/>
                <a:cs typeface="Times New Roman" panose="02020603050405020304" pitchFamily="18" charset="0"/>
              </a:rPr>
              <a:t>quyết</a:t>
            </a:r>
            <a:r>
              <a:rPr lang="en-US" sz="2400" spc="-10" dirty="0">
                <a:latin typeface="Times New Roman" panose="02020603050405020304" pitchFamily="18" charset="0"/>
                <a:cs typeface="Times New Roman" panose="02020603050405020304" pitchFamily="18" charset="0"/>
              </a:rPr>
              <a:t> </a:t>
            </a:r>
            <a:r>
              <a:rPr lang="en-US" sz="2400" spc="-10" dirty="0" err="1">
                <a:latin typeface="Times New Roman" panose="02020603050405020304" pitchFamily="18" charset="0"/>
                <a:cs typeface="Times New Roman" panose="02020603050405020304" pitchFamily="18" charset="0"/>
              </a:rPr>
              <a:t>số</a:t>
            </a:r>
            <a:r>
              <a:rPr lang="en-US" sz="2400" spc="-10" dirty="0">
                <a:latin typeface="Times New Roman" panose="02020603050405020304" pitchFamily="18" charset="0"/>
                <a:cs typeface="Times New Roman" panose="02020603050405020304" pitchFamily="18" charset="0"/>
              </a:rPr>
              <a:t> </a:t>
            </a:r>
            <a:r>
              <a:rPr lang="en-US" sz="2400" spc="-10" dirty="0" smtClean="0">
                <a:latin typeface="Times New Roman" panose="02020603050405020304" pitchFamily="18" charset="0"/>
                <a:cs typeface="Times New Roman" panose="02020603050405020304" pitchFamily="18" charset="0"/>
              </a:rPr>
              <a:t>66/NQ-CP </a:t>
            </a:r>
            <a:r>
              <a:rPr lang="en-US" sz="2400" spc="-10" dirty="0" err="1">
                <a:latin typeface="Times New Roman" panose="02020603050405020304" pitchFamily="18" charset="0"/>
                <a:cs typeface="Times New Roman" panose="02020603050405020304" pitchFamily="18" charset="0"/>
              </a:rPr>
              <a:t>phiên</a:t>
            </a:r>
            <a:r>
              <a:rPr lang="en-US" sz="2400" spc="-10" dirty="0">
                <a:latin typeface="Times New Roman" panose="02020603050405020304" pitchFamily="18" charset="0"/>
                <a:cs typeface="Times New Roman" panose="02020603050405020304" pitchFamily="18" charset="0"/>
              </a:rPr>
              <a:t> </a:t>
            </a:r>
            <a:r>
              <a:rPr lang="en-US" sz="2400" spc="-10" dirty="0" err="1">
                <a:latin typeface="Times New Roman" panose="02020603050405020304" pitchFamily="18" charset="0"/>
                <a:cs typeface="Times New Roman" panose="02020603050405020304" pitchFamily="18" charset="0"/>
              </a:rPr>
              <a:t>họp</a:t>
            </a:r>
            <a:r>
              <a:rPr lang="en-US" sz="2400" spc="-10" dirty="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chuyên</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đề</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về</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xây</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dựng</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pháp</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luật</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tháng</a:t>
            </a:r>
            <a:r>
              <a:rPr lang="en-US" sz="2400" spc="-10" dirty="0" smtClean="0">
                <a:latin typeface="Times New Roman" panose="02020603050405020304" pitchFamily="18" charset="0"/>
                <a:cs typeface="Times New Roman" panose="02020603050405020304" pitchFamily="18" charset="0"/>
              </a:rPr>
              <a:t> 6 </a:t>
            </a:r>
            <a:r>
              <a:rPr lang="en-US" sz="2400" spc="-10" dirty="0" err="1" smtClean="0">
                <a:latin typeface="Times New Roman" panose="02020603050405020304" pitchFamily="18" charset="0"/>
                <a:cs typeface="Times New Roman" panose="02020603050405020304" pitchFamily="18" charset="0"/>
              </a:rPr>
              <a:t>năm</a:t>
            </a:r>
            <a:r>
              <a:rPr lang="en-US" sz="2400" spc="-10" dirty="0" smtClean="0">
                <a:latin typeface="Times New Roman" panose="02020603050405020304" pitchFamily="18" charset="0"/>
                <a:cs typeface="Times New Roman" panose="02020603050405020304" pitchFamily="18" charset="0"/>
              </a:rPr>
              <a:t> 2021, </a:t>
            </a:r>
            <a:r>
              <a:rPr lang="en-US" sz="2400" spc="-10" dirty="0" err="1" smtClean="0">
                <a:latin typeface="Times New Roman" panose="02020603050405020304" pitchFamily="18" charset="0"/>
                <a:cs typeface="Times New Roman" panose="02020603050405020304" pitchFamily="18" charset="0"/>
              </a:rPr>
              <a:t>trong</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đó</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cơ</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bản</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thống</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nhất</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với</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Tờ</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trình</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và</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nội</a:t>
            </a:r>
            <a:r>
              <a:rPr lang="en-US" sz="2400" spc="-10" dirty="0" smtClean="0">
                <a:latin typeface="Times New Roman" panose="02020603050405020304" pitchFamily="18" charset="0"/>
                <a:cs typeface="Times New Roman" panose="02020603050405020304" pitchFamily="18" charset="0"/>
              </a:rPr>
              <a:t> dung </a:t>
            </a:r>
            <a:r>
              <a:rPr lang="en-US" sz="2400" spc="-10" dirty="0" err="1" smtClean="0">
                <a:latin typeface="Times New Roman" panose="02020603050405020304" pitchFamily="18" charset="0"/>
                <a:cs typeface="Times New Roman" panose="02020603050405020304" pitchFamily="18" charset="0"/>
              </a:rPr>
              <a:t>dự</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án</a:t>
            </a:r>
            <a:r>
              <a:rPr lang="en-US" sz="2400" spc="-10" dirty="0" smtClean="0">
                <a:latin typeface="Times New Roman" panose="02020603050405020304" pitchFamily="18" charset="0"/>
                <a:cs typeface="Times New Roman" panose="02020603050405020304" pitchFamily="18" charset="0"/>
              </a:rPr>
              <a:t> </a:t>
            </a:r>
            <a:r>
              <a:rPr lang="en-US" sz="2400" spc="-10" dirty="0" err="1" smtClean="0">
                <a:latin typeface="Times New Roman" panose="02020603050405020304" pitchFamily="18" charset="0"/>
                <a:cs typeface="Times New Roman" panose="02020603050405020304" pitchFamily="18" charset="0"/>
              </a:rPr>
              <a:t>Luật</a:t>
            </a:r>
            <a:r>
              <a:rPr lang="en-US" sz="2400" spc="-10" dirty="0" smtClean="0">
                <a:latin typeface="Times New Roman" panose="02020603050405020304" pitchFamily="18" charset="0"/>
                <a:cs typeface="Times New Roman" panose="02020603050405020304" pitchFamily="18" charset="0"/>
              </a:rPr>
              <a:t>.</a:t>
            </a:r>
            <a:endParaRPr lang="en-US" sz="2400" spc="-10" dirty="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defRPr/>
            </a:pPr>
            <a:r>
              <a:rPr lang="en-US" sz="2400" smtClean="0">
                <a:latin typeface="Times New Roman" panose="02020603050405020304" pitchFamily="18" charset="0"/>
                <a:cs typeface="Times New Roman" panose="02020603050405020304" pitchFamily="18" charset="0"/>
              </a:rPr>
              <a:t>- Ngày </a:t>
            </a:r>
            <a:r>
              <a:rPr lang="en-US" sz="2400" dirty="0" smtClean="0">
                <a:latin typeface="Times New Roman" panose="02020603050405020304" pitchFamily="18" charset="0"/>
                <a:cs typeface="Times New Roman" panose="02020603050405020304" pitchFamily="18" charset="0"/>
              </a:rPr>
              <a:t>27/7/2021, </a:t>
            </a:r>
            <a:r>
              <a:rPr lang="en-US" sz="2400" dirty="0" err="1" smtClean="0">
                <a:latin typeface="Times New Roman" panose="02020603050405020304" pitchFamily="18" charset="0"/>
                <a:cs typeface="Times New Roman" panose="02020603050405020304" pitchFamily="18" charset="0"/>
              </a:rPr>
              <a:t>Quốc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hội</a:t>
            </a:r>
            <a:r>
              <a:rPr lang="en-US" sz="2400" dirty="0" smtClean="0">
                <a:latin typeface="Times New Roman" panose="02020603050405020304" pitchFamily="18" charset="0"/>
                <a:cs typeface="Times New Roman" panose="02020603050405020304" pitchFamily="18" charset="0"/>
              </a:rPr>
              <a:t> ban </a:t>
            </a:r>
            <a:r>
              <a:rPr lang="en-US" sz="2400" dirty="0" err="1" smtClean="0">
                <a:latin typeface="Times New Roman" panose="02020603050405020304" pitchFamily="18" charset="0"/>
                <a:cs typeface="Times New Roman" panose="02020603050405020304" pitchFamily="18" charset="0"/>
              </a:rPr>
              <a: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a:t>
            </a:r>
            <a:r>
              <a:rPr lang="en-US" sz="2400" dirty="0" smtClean="0">
                <a:latin typeface="Times New Roman" panose="02020603050405020304" pitchFamily="18" charset="0"/>
                <a:cs typeface="Times New Roman" panose="02020603050405020304" pitchFamily="18" charset="0"/>
              </a:rPr>
              <a:t> 17/2021/QH15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dựng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lệnh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năm</a:t>
            </a:r>
            <a:r>
              <a:rPr lang="en-US" sz="2400" dirty="0" smtClean="0">
                <a:latin typeface="Times New Roman" panose="02020603050405020304" pitchFamily="18" charset="0"/>
                <a:cs typeface="Times New Roman" panose="02020603050405020304" pitchFamily="18" charset="0"/>
              </a:rPr>
              <a:t> 2022, </a:t>
            </a:r>
            <a:r>
              <a:rPr lang="en-US" sz="2400" dirty="0" err="1" smtClean="0">
                <a:latin typeface="Times New Roman" panose="02020603050405020304" pitchFamily="18" charset="0"/>
                <a:cs typeface="Times New Roman" panose="02020603050405020304" pitchFamily="18" charset="0"/>
              </a:rPr>
              <a:t>điều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chỉnh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2021,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bổ</a:t>
            </a:r>
            <a:r>
              <a:rPr lang="en-US" sz="2400" dirty="0" smtClean="0">
                <a:latin typeface="Times New Roman" panose="02020603050405020304" pitchFamily="18" charset="0"/>
                <a:cs typeface="Times New Roman" panose="02020603050405020304" pitchFamily="18" charset="0"/>
              </a:rPr>
              <a:t> sung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2021 </a:t>
            </a:r>
            <a:r>
              <a:rPr lang="en-US" sz="2400" dirty="0" err="1" smtClean="0">
                <a:latin typeface="Times New Roman" panose="02020603050405020304" pitchFamily="18" charset="0"/>
                <a:cs typeface="Times New Roman" panose="02020603050405020304" pitchFamily="18" charset="0"/>
              </a:rPr>
              <a:t>dự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án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bổ</a:t>
            </a:r>
            <a:r>
              <a:rPr lang="en-US" sz="2400" dirty="0">
                <a:latin typeface="Times New Roman" panose="02020603050405020304" pitchFamily="18" charset="0"/>
                <a:cs typeface="Times New Roman" panose="02020603050405020304" pitchFamily="18" charset="0"/>
              </a:rPr>
              <a:t> sung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lục</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kê</a:t>
            </a:r>
            <a:r>
              <a:rPr lang="en-US" sz="2400" smtClean="0">
                <a:latin typeface="Times New Roman" panose="02020603050405020304" pitchFamily="18" charset="0"/>
                <a:cs typeface="Times New Roman" panose="02020603050405020304" pitchFamily="18" charset="0"/>
              </a:rPr>
              <a:t>.</a:t>
            </a:r>
          </a:p>
          <a:p>
            <a:pPr marL="0" indent="457200" algn="just">
              <a:spcBef>
                <a:spcPts val="600"/>
              </a:spcBef>
              <a:spcAft>
                <a:spcPts val="600"/>
              </a:spcAft>
              <a:buNone/>
              <a:defRPr/>
            </a:pPr>
            <a:r>
              <a:rPr lang="en-US" sz="2400">
                <a:latin typeface="Times New Roman" panose="02020603050405020304" pitchFamily="18" charset="0"/>
                <a:cs typeface="Times New Roman" panose="02020603050405020304" pitchFamily="18" charset="0"/>
              </a:rPr>
              <a:t>- Tháng 6-8/2021, hoàn thiện hồ sơ dự án Luật sửa đổi, bổ sung Phụ lục – Danh mục chỉ tiêu thống kê quốc gia của Luật Thống kê trình Quốc hội</a:t>
            </a:r>
            <a:r>
              <a:rPr lang="en-US" sz="2400" smtClean="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12</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2192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4148961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spc="-40" smtClean="0">
                <a:latin typeface="Times New Roman" panose="02020603050405020304" pitchFamily="18" charset="0"/>
                <a:cs typeface="Times New Roman" panose="02020603050405020304" pitchFamily="18" charset="0"/>
              </a:rPr>
              <a:t>III. Quá </a:t>
            </a:r>
            <a:r>
              <a:rPr lang="en-US" sz="2700" b="1" spc="-40">
                <a:latin typeface="Times New Roman" panose="02020603050405020304" pitchFamily="18" charset="0"/>
                <a:cs typeface="Times New Roman" panose="02020603050405020304" pitchFamily="18" charset="0"/>
              </a:rPr>
              <a:t>trình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876800"/>
          </a:xfrm>
        </p:spPr>
        <p:txBody>
          <a:bodyPr>
            <a:noAutofit/>
          </a:bodyPr>
          <a:lstStyle/>
          <a:p>
            <a:pPr marL="0" indent="457200" algn="just">
              <a:spcBef>
                <a:spcPts val="400"/>
              </a:spcBef>
              <a:spcAft>
                <a:spcPts val="400"/>
              </a:spcAft>
              <a:buNone/>
              <a:defRPr/>
            </a:pPr>
            <a:r>
              <a:rPr lang="en-US" sz="2400" smtClean="0">
                <a:latin typeface="Times New Roman" panose="02020603050405020304" pitchFamily="18" charset="0"/>
                <a:cs typeface="Times New Roman" panose="02020603050405020304" pitchFamily="18" charset="0"/>
              </a:rPr>
              <a:t>- Ngày 20/9/2021, Tổng thư ký Quốc hội ban hành Thông báo số </a:t>
            </a:r>
            <a:r>
              <a:rPr lang="en-US" sz="2400">
                <a:latin typeface="Times New Roman" panose="02020603050405020304" pitchFamily="18" charset="0"/>
                <a:cs typeface="Times New Roman" panose="02020603050405020304" pitchFamily="18" charset="0"/>
              </a:rPr>
              <a:t>1</a:t>
            </a:r>
            <a:r>
              <a:rPr lang="vi-VN" sz="2400">
                <a:latin typeface="Times New Roman" panose="02020603050405020304" pitchFamily="18" charset="0"/>
                <a:cs typeface="Times New Roman" panose="02020603050405020304" pitchFamily="18" charset="0"/>
              </a:rPr>
              <a:t>55/TB-TTKQH ngày 20</a:t>
            </a:r>
            <a:r>
              <a:rPr lang="en-IN" sz="2400">
                <a:latin typeface="Times New Roman" panose="02020603050405020304" pitchFamily="18" charset="0"/>
                <a:cs typeface="Times New Roman" panose="02020603050405020304" pitchFamily="18" charset="0"/>
              </a:rPr>
              <a:t>/</a:t>
            </a:r>
            <a:r>
              <a:rPr lang="vi-VN" sz="2400">
                <a:latin typeface="Times New Roman" panose="02020603050405020304" pitchFamily="18" charset="0"/>
                <a:cs typeface="Times New Roman" panose="02020603050405020304" pitchFamily="18" charset="0"/>
              </a:rPr>
              <a:t>9</a:t>
            </a:r>
            <a:r>
              <a:rPr lang="en-IN" sz="2400">
                <a:latin typeface="Times New Roman" panose="02020603050405020304" pitchFamily="18" charset="0"/>
                <a:cs typeface="Times New Roman" panose="02020603050405020304" pitchFamily="18" charset="0"/>
              </a:rPr>
              <a:t>/</a:t>
            </a:r>
            <a:r>
              <a:rPr lang="vi-VN" sz="2400">
                <a:latin typeface="Times New Roman" panose="02020603050405020304" pitchFamily="18" charset="0"/>
                <a:cs typeface="Times New Roman" panose="02020603050405020304" pitchFamily="18" charset="0"/>
              </a:rPr>
              <a:t>2021 của Tổng Thư ký Quốc hội về </a:t>
            </a:r>
            <a:r>
              <a:rPr lang="en-US" sz="2400">
                <a:latin typeface="Times New Roman" panose="02020603050405020304" pitchFamily="18" charset="0"/>
                <a:cs typeface="Times New Roman" panose="02020603050405020304" pitchFamily="18" charset="0"/>
              </a:rPr>
              <a:t>Kết luận số 01 của Ủy ban Thường vụ Quốc hội tại phiên họp thứ 3, tháng 9</a:t>
            </a:r>
            <a:r>
              <a:rPr lang="vi-VN" sz="2400">
                <a:latin typeface="Times New Roman" panose="02020603050405020304" pitchFamily="18" charset="0"/>
                <a:cs typeface="Times New Roman" panose="02020603050405020304" pitchFamily="18" charset="0"/>
              </a:rPr>
              <a:t>/</a:t>
            </a:r>
            <a:r>
              <a:rPr lang="en-US" sz="2400" smtClean="0">
                <a:latin typeface="Times New Roman" panose="02020603050405020304" pitchFamily="18" charset="0"/>
                <a:cs typeface="Times New Roman" panose="02020603050405020304" pitchFamily="18" charset="0"/>
              </a:rPr>
              <a:t>2021.</a:t>
            </a:r>
          </a:p>
          <a:p>
            <a:pPr marL="0" indent="457200" algn="just">
              <a:spcBef>
                <a:spcPts val="400"/>
              </a:spcBef>
              <a:spcAft>
                <a:spcPts val="400"/>
              </a:spcAft>
              <a:buNone/>
              <a:defRPr/>
            </a:pPr>
            <a:r>
              <a:rPr lang="en-US" sz="2400" smtClean="0">
                <a:latin typeface="Times New Roman" panose="02020603050405020304" pitchFamily="18" charset="0"/>
                <a:cs typeface="Times New Roman" panose="02020603050405020304" pitchFamily="18" charset="0"/>
              </a:rPr>
              <a:t>- Tháng 9/2021 tiếp thu, giải trình Kết luận theo </a:t>
            </a:r>
            <a:r>
              <a:rPr lang="en-US" sz="2400">
                <a:latin typeface="Times New Roman" panose="02020603050405020304" pitchFamily="18" charset="0"/>
                <a:cs typeface="Times New Roman" panose="02020603050405020304" pitchFamily="18" charset="0"/>
              </a:rPr>
              <a:t>Thông báo số 1</a:t>
            </a:r>
            <a:r>
              <a:rPr lang="vi-VN" sz="2400" smtClean="0">
                <a:latin typeface="Times New Roman" panose="02020603050405020304" pitchFamily="18" charset="0"/>
                <a:cs typeface="Times New Roman" panose="02020603050405020304" pitchFamily="18" charset="0"/>
              </a:rPr>
              <a:t>55/TB-TTKQH</a:t>
            </a:r>
            <a:r>
              <a:rPr lang="en-US" sz="2400" smtClean="0">
                <a:latin typeface="Times New Roman" panose="02020603050405020304" pitchFamily="18" charset="0"/>
                <a:cs typeface="Times New Roman" panose="02020603050405020304" pitchFamily="18" charset="0"/>
              </a:rPr>
              <a:t>; hoàn thiện hồ sơ trình Chính phủ.</a:t>
            </a:r>
          </a:p>
          <a:p>
            <a:pPr marL="0" indent="457200" algn="just">
              <a:spcBef>
                <a:spcPts val="400"/>
              </a:spcBef>
              <a:spcAft>
                <a:spcPts val="400"/>
              </a:spcAft>
              <a:buNone/>
              <a:defRPr/>
            </a:pPr>
            <a:r>
              <a:rPr lang="en-US" sz="2400" smtClean="0">
                <a:latin typeface="Times New Roman" panose="02020603050405020304" pitchFamily="18" charset="0"/>
                <a:cs typeface="Times New Roman" panose="02020603050405020304" pitchFamily="18" charset="0"/>
              </a:rPr>
              <a:t>- Tháng 10/2021, Chính phủ ban hành </a:t>
            </a:r>
            <a:r>
              <a:rPr lang="nb-NO" sz="2400" smtClean="0">
                <a:latin typeface="Times New Roman" panose="02020603050405020304" pitchFamily="18" charset="0"/>
                <a:cs typeface="Times New Roman" panose="02020603050405020304" pitchFamily="18" charset="0"/>
              </a:rPr>
              <a:t>Nghị </a:t>
            </a:r>
            <a:r>
              <a:rPr lang="nb-NO" sz="2400">
                <a:latin typeface="Times New Roman" panose="02020603050405020304" pitchFamily="18" charset="0"/>
                <a:cs typeface="Times New Roman" panose="02020603050405020304" pitchFamily="18" charset="0"/>
              </a:rPr>
              <a:t>quyết phiên họp thường kỳ tháng </a:t>
            </a:r>
            <a:r>
              <a:rPr lang="nb-NO" sz="2400" smtClean="0">
                <a:latin typeface="Times New Roman" panose="02020603050405020304" pitchFamily="18" charset="0"/>
                <a:cs typeface="Times New Roman" panose="02020603050405020304" pitchFamily="18" charset="0"/>
              </a:rPr>
              <a:t>9/2021 trong đó nhất trí sửa tên dự án luật thành </a:t>
            </a:r>
            <a:r>
              <a:rPr lang="en-US" sz="2400" b="1" smtClean="0">
                <a:latin typeface="Times New Roman" panose="02020603050405020304" pitchFamily="18" charset="0"/>
                <a:cs typeface="Times New Roman" panose="02020603050405020304" pitchFamily="18" charset="0"/>
              </a:rPr>
              <a:t>“</a:t>
            </a:r>
            <a:r>
              <a:rPr lang="nb-NO" sz="2400" b="1" smtClean="0">
                <a:latin typeface="Times New Roman" panose="02020603050405020304" pitchFamily="18" charset="0"/>
                <a:cs typeface="Times New Roman" panose="02020603050405020304" pitchFamily="18" charset="0"/>
              </a:rPr>
              <a:t>Luật sửa đổi, bổ sung một số điều của Luật Thống kê</a:t>
            </a:r>
            <a:r>
              <a:rPr lang="en-US" sz="2400" b="1" smtClean="0">
                <a:latin typeface="Times New Roman" panose="02020603050405020304" pitchFamily="18" charset="0"/>
                <a:cs typeface="Times New Roman" panose="02020603050405020304" pitchFamily="18" charset="0"/>
              </a:rPr>
              <a:t>”</a:t>
            </a:r>
            <a:r>
              <a:rPr lang="nb-NO" sz="2400" smtClean="0">
                <a:latin typeface="Times New Roman" panose="02020603050405020304" pitchFamily="18" charset="0"/>
                <a:cs typeface="Times New Roman" panose="02020603050405020304" pitchFamily="18" charset="0"/>
              </a:rPr>
              <a:t>.</a:t>
            </a:r>
          </a:p>
          <a:p>
            <a:pPr marL="0" indent="457200" algn="just">
              <a:spcBef>
                <a:spcPts val="400"/>
              </a:spcBef>
              <a:spcAft>
                <a:spcPts val="400"/>
              </a:spcAft>
              <a:buNone/>
              <a:defRPr/>
            </a:pPr>
            <a:r>
              <a:rPr lang="nb-NO" sz="2400" smtClean="0">
                <a:latin typeface="Times New Roman" panose="02020603050405020304" pitchFamily="18" charset="0"/>
                <a:cs typeface="Times New Roman" panose="02020603050405020304" pitchFamily="18" charset="0"/>
              </a:rPr>
              <a:t>- Tháng 10/2020, trình Quốc hội hồ sơ dự án </a:t>
            </a:r>
            <a:r>
              <a:rPr lang="nb-NO" sz="2400">
                <a:latin typeface="Times New Roman" panose="02020603050405020304" pitchFamily="18" charset="0"/>
                <a:cs typeface="Times New Roman" panose="02020603050405020304" pitchFamily="18" charset="0"/>
              </a:rPr>
              <a:t>Luật sửa đổi, bổ sung một số điều của Luật Thống </a:t>
            </a:r>
            <a:r>
              <a:rPr lang="nb-NO" sz="2400" smtClean="0">
                <a:latin typeface="Times New Roman" panose="02020603050405020304" pitchFamily="18" charset="0"/>
                <a:cs typeface="Times New Roman" panose="02020603050405020304" pitchFamily="18" charset="0"/>
              </a:rPr>
              <a:t>kê.</a:t>
            </a:r>
            <a:endParaRPr lang="en-US" sz="240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13</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238299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0"/>
            <a:ext cx="6781800" cy="882299"/>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876800"/>
          </a:xfrm>
        </p:spPr>
        <p:txBody>
          <a:bodyPr>
            <a:normAutofit/>
          </a:bodyPr>
          <a:lstStyle/>
          <a:p>
            <a:pPr marL="0" indent="457200" algn="just">
              <a:spcBef>
                <a:spcPts val="600"/>
              </a:spcBef>
              <a:spcAft>
                <a:spcPts val="600"/>
              </a:spcAft>
              <a:buNone/>
            </a:pPr>
            <a:r>
              <a:rPr lang="fi-FI" sz="2200" b="1" dirty="0">
                <a:latin typeface="Times New Roman" panose="02020603050405020304" pitchFamily="18" charset="0"/>
                <a:cs typeface="Times New Roman" panose="02020603050405020304" pitchFamily="18" charset="0"/>
              </a:rPr>
              <a:t>1. Phạm vi sửa đổi, bổ sung</a:t>
            </a:r>
            <a:endParaRPr lang="en-US" sz="2200" dirty="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vi-VN" sz="2200" dirty="0">
                <a:latin typeface="Times New Roman" panose="02020603050405020304" pitchFamily="18" charset="0"/>
                <a:cs typeface="Times New Roman" panose="02020603050405020304" pitchFamily="18" charset="0"/>
              </a:rPr>
              <a:t>- </a:t>
            </a:r>
            <a:r>
              <a:rPr lang="x-none" sz="2200" dirty="0">
                <a:latin typeface="Times New Roman" panose="02020603050405020304" pitchFamily="18" charset="0"/>
                <a:cs typeface="Times New Roman" panose="02020603050405020304" pitchFamily="18" charset="0"/>
              </a:rPr>
              <a:t>Sửa đổi, bổ sung khoản 6 Điều 17 về: (1) Quy trình biên</a:t>
            </a:r>
            <a:r>
              <a:rPr lang="vi-VN" sz="2200" dirty="0">
                <a:latin typeface="Times New Roman" panose="02020603050405020304" pitchFamily="18" charset="0"/>
                <a:cs typeface="Times New Roman" panose="02020603050405020304" pitchFamily="18" charset="0"/>
              </a:rPr>
              <a:t> soạn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Tổng sản phẩm trong nước (GDP) và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Tổng sản phẩm trên địa bàn tỉnh, thành phố trực thuộc Trung ương (GRDP); (2) </a:t>
            </a:r>
            <a:r>
              <a:rPr lang="en-IN" sz="2200" dirty="0" err="1">
                <a:latin typeface="Times New Roman" panose="02020603050405020304" pitchFamily="18" charset="0"/>
                <a:cs typeface="Times New Roman" panose="02020603050405020304" pitchFamily="18" charset="0"/>
              </a:rPr>
              <a:t>Rà</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soát</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về</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việc</a:t>
            </a:r>
            <a:r>
              <a:rPr lang="en-IN" sz="2200" dirty="0">
                <a:latin typeface="Times New Roman" panose="02020603050405020304" pitchFamily="18" charset="0"/>
                <a:cs typeface="Times New Roman" panose="02020603050405020304" pitchFamily="18" charset="0"/>
              </a:rPr>
              <a:t> đ</a:t>
            </a:r>
            <a:r>
              <a:rPr lang="vi-VN" sz="2200" dirty="0">
                <a:latin typeface="Times New Roman" panose="02020603050405020304" pitchFamily="18" charset="0"/>
                <a:cs typeface="Times New Roman" panose="02020603050405020304" pitchFamily="18" charset="0"/>
              </a:rPr>
              <a:t>ánh giá lại quy mô Tổng sản phẩm trong nước báo cáo Chính phủ, trình Quốc hội</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vi-VN" sz="2200" spc="-20" dirty="0">
                <a:latin typeface="Times New Roman" panose="02020603050405020304" pitchFamily="18" charset="0"/>
                <a:cs typeface="Times New Roman" panose="02020603050405020304" pitchFamily="18" charset="0"/>
              </a:rPr>
              <a:t>- </a:t>
            </a:r>
            <a:r>
              <a:rPr lang="nl-NL" sz="2200" spc="-20" dirty="0">
                <a:latin typeface="Times New Roman" panose="02020603050405020304" pitchFamily="18" charset="0"/>
                <a:cs typeface="Times New Roman" panose="02020603050405020304" pitchFamily="18" charset="0"/>
              </a:rPr>
              <a:t>Sửa đổi, </a:t>
            </a:r>
            <a:r>
              <a:rPr lang="x-none" sz="2200" spc="-20" dirty="0">
                <a:latin typeface="Times New Roman" panose="02020603050405020304" pitchFamily="18" charset="0"/>
                <a:cs typeface="Times New Roman" panose="02020603050405020304" pitchFamily="18" charset="0"/>
              </a:rPr>
              <a:t>bổ sung điểm d khoản 2 Điều 48</a:t>
            </a:r>
            <a:r>
              <a:rPr lang="vi-VN" sz="2200" spc="-20" dirty="0">
                <a:latin typeface="Times New Roman" panose="02020603050405020304" pitchFamily="18" charset="0"/>
                <a:cs typeface="Times New Roman" panose="02020603050405020304" pitchFamily="18" charset="0"/>
              </a:rPr>
              <a:t> về </a:t>
            </a:r>
            <a:r>
              <a:rPr lang="nl-NL" sz="2200" spc="-20" dirty="0">
                <a:latin typeface="Times New Roman" panose="02020603050405020304" pitchFamily="18" charset="0"/>
                <a:cs typeface="Times New Roman" panose="02020603050405020304" pitchFamily="18" charset="0"/>
              </a:rPr>
              <a:t>công bố thông tin thống kê của chỉ tiêu thống kê cấp tỉnh là phân tổ của chỉ tiêu thống kê quốc gia.</a:t>
            </a:r>
            <a:endParaRPr lang="en-US" sz="2200" spc="-20" dirty="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vi-VN" sz="2200" dirty="0">
                <a:latin typeface="Times New Roman" panose="02020603050405020304" pitchFamily="18" charset="0"/>
                <a:cs typeface="Times New Roman" panose="02020603050405020304" pitchFamily="18" charset="0"/>
              </a:rPr>
              <a:t>- </a:t>
            </a:r>
            <a:r>
              <a:rPr lang="x-none" sz="2200" dirty="0">
                <a:latin typeface="Times New Roman" panose="02020603050405020304" pitchFamily="18" charset="0"/>
                <a:cs typeface="Times New Roman" panose="02020603050405020304" pitchFamily="18" charset="0"/>
              </a:rPr>
              <a:t>Thay thế</a:t>
            </a:r>
            <a:r>
              <a:rPr lang="nl-NL" sz="2200" dirty="0">
                <a:latin typeface="Times New Roman" panose="02020603050405020304" pitchFamily="18" charset="0"/>
                <a:cs typeface="Times New Roman" panose="02020603050405020304" pitchFamily="18" charset="0"/>
              </a:rPr>
              <a:t> Phụ lục - Danh mục chỉ tiêu thống kê quốc gia của Luật </a:t>
            </a:r>
            <a:r>
              <a:rPr lang="x-none" sz="2200" dirty="0">
                <a:latin typeface="Times New Roman" panose="02020603050405020304" pitchFamily="18" charset="0"/>
                <a:cs typeface="Times New Roman" panose="02020603050405020304" pitchFamily="18" charset="0"/>
              </a:rPr>
              <a:t>Thống kê số 89/2015/QH13</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bằng</a:t>
            </a:r>
            <a:r>
              <a:rPr lang="en-IN" sz="2200" dirty="0">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Phụ lục - Danh mục chỉ tiêu thống kê quốc gia ban hành kèm theo Luật này</a:t>
            </a:r>
            <a:r>
              <a:rPr lang="x-none"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14</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489088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876800"/>
          </a:xfrm>
        </p:spPr>
        <p:txBody>
          <a:bodyPr>
            <a:normAutofit/>
          </a:bodyPr>
          <a:lstStyle/>
          <a:p>
            <a:pPr marL="0" indent="457200" algn="just">
              <a:spcBef>
                <a:spcPts val="600"/>
              </a:spcBef>
              <a:spcAft>
                <a:spcPts val="600"/>
              </a:spcAft>
              <a:buNone/>
            </a:pPr>
            <a:r>
              <a:rPr lang="fi-FI" sz="2400" b="1">
                <a:latin typeface="Times New Roman" panose="02020603050405020304" pitchFamily="18" charset="0"/>
                <a:cs typeface="Times New Roman" panose="02020603050405020304" pitchFamily="18" charset="0"/>
              </a:rPr>
              <a:t>2. Đối tượng áp dụng</a:t>
            </a:r>
            <a:endParaRPr lang="en-US" sz="24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fi-FI" sz="2400">
                <a:latin typeface="Times New Roman" panose="02020603050405020304" pitchFamily="18" charset="0"/>
                <a:cs typeface="Times New Roman" panose="02020603050405020304" pitchFamily="18" charset="0"/>
              </a:rPr>
              <a:t>Giữ nguyên đối tượng áp dụng của Luật Thống kê </a:t>
            </a:r>
            <a:r>
              <a:rPr lang="x-none" sz="2400">
                <a:latin typeface="Times New Roman" panose="02020603050405020304" pitchFamily="18" charset="0"/>
                <a:cs typeface="Times New Roman" panose="02020603050405020304" pitchFamily="18" charset="0"/>
              </a:rPr>
              <a:t>số 89/2015/QH13</a:t>
            </a:r>
            <a:r>
              <a:rPr lang="fi-FI" sz="2400">
                <a:latin typeface="Times New Roman" panose="02020603050405020304" pitchFamily="18" charset="0"/>
                <a:cs typeface="Times New Roman" panose="02020603050405020304" pitchFamily="18" charset="0"/>
              </a:rPr>
              <a:t>: Áp dụng đối với cơ quan, tổ chức, cá nhân cung cấp thông tin, thực hiện hoạt động thống kê và sử dụng thông tin thống kê. </a:t>
            </a:r>
            <a:endParaRPr lang="en-US" sz="24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15</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2193273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5410200"/>
          </a:xfrm>
        </p:spPr>
        <p:txBody>
          <a:bodyPr>
            <a:noAutofit/>
          </a:bodyPr>
          <a:lstStyle/>
          <a:p>
            <a:pPr marL="0" indent="457200" algn="just">
              <a:spcBef>
                <a:spcPts val="0"/>
              </a:spcBef>
              <a:buNone/>
            </a:pPr>
            <a:r>
              <a:rPr lang="fi-FI" sz="1900" b="1" smtClean="0">
                <a:latin typeface="Times New Roman" panose="02020603050405020304" pitchFamily="18" charset="0"/>
                <a:cs typeface="Times New Roman" panose="02020603050405020304" pitchFamily="18" charset="0"/>
              </a:rPr>
              <a:t>3</a:t>
            </a:r>
            <a:r>
              <a:rPr lang="fi-FI" sz="1900" b="1">
                <a:latin typeface="Times New Roman" panose="02020603050405020304" pitchFamily="18" charset="0"/>
                <a:cs typeface="Times New Roman" panose="02020603050405020304" pitchFamily="18" charset="0"/>
              </a:rPr>
              <a:t>. Kết cấu, nội dung của </a:t>
            </a:r>
            <a:r>
              <a:rPr lang="x-none" sz="1900" b="1">
                <a:latin typeface="Times New Roman" panose="02020603050405020304" pitchFamily="18" charset="0"/>
                <a:cs typeface="Times New Roman" panose="02020603050405020304" pitchFamily="18" charset="0"/>
              </a:rPr>
              <a:t>Luật Thống kê sửa đổi, bổ sung</a:t>
            </a:r>
            <a:endParaRPr lang="en-US" sz="1900">
              <a:latin typeface="Times New Roman" panose="02020603050405020304" pitchFamily="18" charset="0"/>
              <a:cs typeface="Times New Roman" panose="02020603050405020304" pitchFamily="18" charset="0"/>
            </a:endParaRPr>
          </a:p>
          <a:p>
            <a:pPr marL="0" indent="457200" algn="just">
              <a:spcBef>
                <a:spcPts val="0"/>
              </a:spcBef>
              <a:buNone/>
            </a:pPr>
            <a:r>
              <a:rPr lang="en-US" sz="1900" b="1" i="1" smtClean="0">
                <a:latin typeface="Times New Roman" panose="02020603050405020304" pitchFamily="18" charset="0"/>
                <a:cs typeface="Times New Roman" panose="02020603050405020304" pitchFamily="18" charset="0"/>
              </a:rPr>
              <a:t>3.1. Kết cấu Luật</a:t>
            </a:r>
          </a:p>
          <a:p>
            <a:pPr marL="0" indent="457200" algn="just">
              <a:spcBef>
                <a:spcPts val="0"/>
              </a:spcBef>
              <a:buNone/>
            </a:pPr>
            <a:r>
              <a:rPr lang="fi-FI" sz="1900" i="1">
                <a:latin typeface="Times New Roman" panose="02020603050405020304" pitchFamily="18" charset="0"/>
                <a:cs typeface="Times New Roman" panose="02020603050405020304" pitchFamily="18" charset="0"/>
              </a:rPr>
              <a:t>Điều 1. Sửa đổi, bổ sung một số điều của Luật Thống kê số 89/2015/QH13</a:t>
            </a:r>
            <a:endParaRPr lang="en-US" sz="1900" i="1">
              <a:latin typeface="Times New Roman" panose="02020603050405020304" pitchFamily="18" charset="0"/>
              <a:cs typeface="Times New Roman" panose="02020603050405020304" pitchFamily="18" charset="0"/>
            </a:endParaRPr>
          </a:p>
          <a:p>
            <a:pPr marL="0" indent="457200" algn="just">
              <a:spcBef>
                <a:spcPts val="0"/>
              </a:spcBef>
              <a:buNone/>
            </a:pPr>
            <a:r>
              <a:rPr lang="nl-NL" sz="1900">
                <a:latin typeface="Times New Roman" panose="02020603050405020304" pitchFamily="18" charset="0"/>
                <a:cs typeface="Times New Roman" panose="02020603050405020304" pitchFamily="18" charset="0"/>
              </a:rPr>
              <a:t>1. Sửa đổi, bổ sung khoản 6 Điều 17 như sau:</a:t>
            </a:r>
            <a:endParaRPr lang="en-US" sz="1900">
              <a:latin typeface="Times New Roman" panose="02020603050405020304" pitchFamily="18" charset="0"/>
              <a:cs typeface="Times New Roman" panose="02020603050405020304" pitchFamily="18" charset="0"/>
            </a:endParaRPr>
          </a:p>
          <a:p>
            <a:pPr marL="0" indent="457200" algn="just">
              <a:spcBef>
                <a:spcPts val="0"/>
              </a:spcBef>
              <a:buNone/>
            </a:pPr>
            <a:r>
              <a:rPr lang="nl-NL" sz="1900">
                <a:latin typeface="Times New Roman" panose="02020603050405020304" pitchFamily="18" charset="0"/>
                <a:cs typeface="Times New Roman" panose="02020603050405020304" pitchFamily="18" charset="0"/>
              </a:rPr>
              <a:t>“6. Bộ trưởng Bộ Kế hoạch và Đầu tư chủ trì, phối hợp với Bộ, ngành và địa phương:</a:t>
            </a:r>
            <a:endParaRPr lang="en-US" sz="1900">
              <a:latin typeface="Times New Roman" panose="02020603050405020304" pitchFamily="18" charset="0"/>
              <a:cs typeface="Times New Roman" panose="02020603050405020304" pitchFamily="18" charset="0"/>
            </a:endParaRPr>
          </a:p>
          <a:p>
            <a:pPr marL="0" indent="457200" algn="just">
              <a:spcBef>
                <a:spcPts val="0"/>
              </a:spcBef>
              <a:buNone/>
            </a:pPr>
            <a:r>
              <a:rPr lang="nl-NL" sz="1900">
                <a:latin typeface="Times New Roman" panose="02020603050405020304" pitchFamily="18" charset="0"/>
                <a:cs typeface="Times New Roman" panose="02020603050405020304" pitchFamily="18" charset="0"/>
              </a:rPr>
              <a:t>a) Trình Chính phủ ban hành nội dung chỉ tiêu thống kê thuộc hệ thống chỉ tiêu thống kê quốc gia và quy trình biên soạn chỉ tiêu Tổng sản phẩm trong nước, chỉ tiêu Tổng sản phẩm trên địa bàn tỉnh, thành phố trực thuộc Trung ương; hướng dẫn, kiểm tra tình hình và báo cáo kết quả thực hiện hệ thống chỉ tiêu thống kê quốc gia.</a:t>
            </a:r>
            <a:endParaRPr lang="en-US" sz="1900">
              <a:latin typeface="Times New Roman" panose="02020603050405020304" pitchFamily="18" charset="0"/>
              <a:cs typeface="Times New Roman" panose="02020603050405020304" pitchFamily="18" charset="0"/>
            </a:endParaRPr>
          </a:p>
          <a:p>
            <a:pPr marL="0" indent="457200" algn="just">
              <a:spcBef>
                <a:spcPts val="0"/>
              </a:spcBef>
              <a:buNone/>
            </a:pPr>
            <a:r>
              <a:rPr lang="nl-NL" sz="1900">
                <a:latin typeface="Times New Roman" panose="02020603050405020304" pitchFamily="18" charset="0"/>
                <a:cs typeface="Times New Roman" panose="02020603050405020304" pitchFamily="18" charset="0"/>
              </a:rPr>
              <a:t>b) Định kỳ 05 năm rà soát về việc đánh giá lại quy mô Tổng sản phẩm trong nước báo cáo Chính phủ, trình Quốc hội</a:t>
            </a:r>
            <a:r>
              <a:rPr lang="nl-NL" sz="1900" smtClean="0">
                <a:latin typeface="Times New Roman" panose="02020603050405020304" pitchFamily="18" charset="0"/>
                <a:cs typeface="Times New Roman" panose="02020603050405020304" pitchFamily="18" charset="0"/>
              </a:rPr>
              <a:t>”.</a:t>
            </a:r>
          </a:p>
          <a:p>
            <a:pPr marL="0" indent="457200" algn="just">
              <a:spcBef>
                <a:spcPts val="0"/>
              </a:spcBef>
              <a:buNone/>
            </a:pPr>
            <a:r>
              <a:rPr lang="nl-NL" sz="1900" smtClean="0">
                <a:latin typeface="Times New Roman" panose="02020603050405020304" pitchFamily="18" charset="0"/>
                <a:cs typeface="Times New Roman" panose="02020603050405020304" pitchFamily="18" charset="0"/>
              </a:rPr>
              <a:t>2. Sửa đổi, bổ sung điểm d khoản 2 Điều 48 như sau:</a:t>
            </a:r>
            <a:endParaRPr lang="en-US" sz="1900" smtClean="0">
              <a:latin typeface="Times New Roman" panose="02020603050405020304" pitchFamily="18" charset="0"/>
              <a:cs typeface="Times New Roman" panose="02020603050405020304" pitchFamily="18" charset="0"/>
            </a:endParaRPr>
          </a:p>
          <a:p>
            <a:pPr marL="0" indent="457200" algn="just">
              <a:spcBef>
                <a:spcPts val="0"/>
              </a:spcBef>
              <a:buNone/>
            </a:pPr>
            <a:r>
              <a:rPr lang="nl-NL" sz="1900" smtClean="0">
                <a:latin typeface="Times New Roman" panose="02020603050405020304" pitchFamily="18" charset="0"/>
                <a:cs typeface="Times New Roman" panose="02020603050405020304" pitchFamily="18" charset="0"/>
              </a:rPr>
              <a:t> “d) Người đứng đầu cơ quan thống kê cấp tỉnh công bố thông tin thống kê thuộc hệ thống chỉ tiêu thống kê cấp tỉnh, cấp huyện, cấp xã. Đối với thông tin thống kê của chỉ tiêu thống kê cấp tỉnh là phân tổ của chỉ tiêu thống kê quốc gia phải thống nhất với cơ quan thống kê Trung ương trước khi công bố”.</a:t>
            </a:r>
            <a:endParaRPr lang="en-US" sz="19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16</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3174578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Autofit/>
          </a:bodyPr>
          <a:lstStyle/>
          <a:p>
            <a:pPr marL="0" indent="457200" algn="just">
              <a:spcBef>
                <a:spcPts val="0"/>
              </a:spcBef>
              <a:buNone/>
            </a:pPr>
            <a:r>
              <a:rPr lang="fi-FI" sz="2200" b="1" smtClean="0">
                <a:latin typeface="Times New Roman" panose="02020603050405020304" pitchFamily="18" charset="0"/>
                <a:cs typeface="Times New Roman" panose="02020603050405020304" pitchFamily="18" charset="0"/>
              </a:rPr>
              <a:t>3</a:t>
            </a:r>
            <a:r>
              <a:rPr lang="fi-FI" sz="2200" b="1">
                <a:latin typeface="Times New Roman" panose="02020603050405020304" pitchFamily="18" charset="0"/>
                <a:cs typeface="Times New Roman" panose="02020603050405020304" pitchFamily="18" charset="0"/>
              </a:rPr>
              <a:t>. Kết cấu, nội dung của </a:t>
            </a:r>
            <a:r>
              <a:rPr lang="x-none" sz="2200" b="1">
                <a:latin typeface="Times New Roman" panose="02020603050405020304" pitchFamily="18" charset="0"/>
                <a:cs typeface="Times New Roman" panose="02020603050405020304" pitchFamily="18" charset="0"/>
              </a:rPr>
              <a:t>Luật Thống kê sửa đổi, bổ sung</a:t>
            </a:r>
            <a:endParaRPr lang="en-US" sz="2200">
              <a:latin typeface="Times New Roman" panose="02020603050405020304" pitchFamily="18" charset="0"/>
              <a:cs typeface="Times New Roman" panose="02020603050405020304" pitchFamily="18" charset="0"/>
            </a:endParaRPr>
          </a:p>
          <a:p>
            <a:pPr marL="0" indent="457200" algn="just">
              <a:spcBef>
                <a:spcPts val="0"/>
              </a:spcBef>
              <a:buNone/>
            </a:pPr>
            <a:endParaRPr lang="en-US" sz="2200" i="1" smtClean="0">
              <a:latin typeface="Times New Roman" panose="02020603050405020304" pitchFamily="18" charset="0"/>
              <a:cs typeface="Times New Roman" panose="02020603050405020304" pitchFamily="18" charset="0"/>
            </a:endParaRPr>
          </a:p>
          <a:p>
            <a:pPr marL="0" indent="457200" algn="just">
              <a:spcBef>
                <a:spcPts val="0"/>
              </a:spcBef>
              <a:buNone/>
            </a:pPr>
            <a:r>
              <a:rPr lang="en-US" sz="2200" i="1" smtClean="0">
                <a:latin typeface="Times New Roman" panose="02020603050405020304" pitchFamily="18" charset="0"/>
                <a:cs typeface="Times New Roman" panose="02020603050405020304" pitchFamily="18" charset="0"/>
              </a:rPr>
              <a:t>Điều </a:t>
            </a:r>
            <a:r>
              <a:rPr lang="en-US" sz="2200" i="1">
                <a:latin typeface="Times New Roman" panose="02020603050405020304" pitchFamily="18" charset="0"/>
                <a:cs typeface="Times New Roman" panose="02020603050405020304" pitchFamily="18" charset="0"/>
              </a:rPr>
              <a:t>2. Ban hành kèm theo Luật này Phụ lục - Danh mục chỉ tiêu thống kê quốc gia thay thế Phụ lục - Danh mục chỉ tiêu thống kê quốc gia của Luật Thống kê số 89/2015/QH13.</a:t>
            </a:r>
          </a:p>
          <a:p>
            <a:pPr marL="0" indent="457200" algn="just">
              <a:spcBef>
                <a:spcPts val="0"/>
              </a:spcBef>
              <a:buNone/>
            </a:pPr>
            <a:endParaRPr lang="en-US" sz="2200" i="1" smtClean="0">
              <a:latin typeface="Times New Roman" panose="02020603050405020304" pitchFamily="18" charset="0"/>
              <a:cs typeface="Times New Roman" panose="02020603050405020304" pitchFamily="18" charset="0"/>
            </a:endParaRPr>
          </a:p>
          <a:p>
            <a:pPr marL="0" indent="457200" algn="just">
              <a:spcBef>
                <a:spcPts val="0"/>
              </a:spcBef>
              <a:buNone/>
            </a:pPr>
            <a:r>
              <a:rPr lang="en-US" sz="2200" i="1" smtClean="0">
                <a:latin typeface="Times New Roman" panose="02020603050405020304" pitchFamily="18" charset="0"/>
                <a:cs typeface="Times New Roman" panose="02020603050405020304" pitchFamily="18" charset="0"/>
              </a:rPr>
              <a:t>Điều </a:t>
            </a:r>
            <a:r>
              <a:rPr lang="en-US" sz="2200" i="1">
                <a:latin typeface="Times New Roman" panose="02020603050405020304" pitchFamily="18" charset="0"/>
                <a:cs typeface="Times New Roman" panose="02020603050405020304" pitchFamily="18" charset="0"/>
              </a:rPr>
              <a:t>3. Hiệu lực thi hành</a:t>
            </a:r>
          </a:p>
          <a:p>
            <a:pPr marL="0" indent="457200" algn="just">
              <a:spcBef>
                <a:spcPts val="0"/>
              </a:spcBef>
              <a:buNone/>
            </a:pPr>
            <a:r>
              <a:rPr lang="x-none" sz="2200">
                <a:latin typeface="Times New Roman" panose="02020603050405020304" pitchFamily="18" charset="0"/>
                <a:cs typeface="Times New Roman" panose="02020603050405020304" pitchFamily="18" charset="0"/>
              </a:rPr>
              <a:t>1. Luật này có hiệu lực thi hành từ ngày ... tháng ... năm ...</a:t>
            </a:r>
            <a:endParaRPr lang="en-US" sz="2200">
              <a:latin typeface="Times New Roman" panose="02020603050405020304" pitchFamily="18" charset="0"/>
              <a:cs typeface="Times New Roman" panose="02020603050405020304" pitchFamily="18" charset="0"/>
            </a:endParaRPr>
          </a:p>
          <a:p>
            <a:pPr marL="0" indent="457200" algn="just">
              <a:spcBef>
                <a:spcPts val="0"/>
              </a:spcBef>
              <a:buNone/>
            </a:pPr>
            <a:r>
              <a:rPr lang="x-none" sz="2200">
                <a:latin typeface="Times New Roman" panose="02020603050405020304" pitchFamily="18" charset="0"/>
                <a:cs typeface="Times New Roman" panose="02020603050405020304" pitchFamily="18" charset="0"/>
              </a:rPr>
              <a:t>2. Điều khoản chuyển tiếp</a:t>
            </a:r>
            <a:endParaRPr lang="en-US" sz="2200">
              <a:latin typeface="Times New Roman" panose="02020603050405020304" pitchFamily="18" charset="0"/>
              <a:cs typeface="Times New Roman" panose="02020603050405020304" pitchFamily="18" charset="0"/>
            </a:endParaRPr>
          </a:p>
          <a:p>
            <a:pPr marL="0" indent="457200" algn="just">
              <a:spcBef>
                <a:spcPts val="0"/>
              </a:spcBef>
              <a:buNone/>
            </a:pPr>
            <a:r>
              <a:rPr lang="en-US" sz="2200">
                <a:latin typeface="Times New Roman" panose="02020603050405020304" pitchFamily="18" charset="0"/>
                <a:cs typeface="Times New Roman" panose="02020603050405020304" pitchFamily="18" charset="0"/>
              </a:rPr>
              <a:t>Chương trình điều tra thống kê quốc gia, chế độ báo cáo thống kê quốc gia theo quy định của Luật Thống kê số 89/2015/QH13 được tiếp tục thực hiện đến hết ngày 31 tháng 12 năm 2022</a:t>
            </a:r>
            <a:r>
              <a:rPr lang="en-US" sz="2200" smtClean="0">
                <a:latin typeface="Times New Roman" panose="02020603050405020304" pitchFamily="18" charset="0"/>
                <a:cs typeface="Times New Roman" panose="02020603050405020304" pitchFamily="18" charset="0"/>
              </a:rPr>
              <a:t>.</a:t>
            </a:r>
            <a:endParaRPr lang="en-US" sz="22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17</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809913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882298"/>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876800"/>
          </a:xfrm>
        </p:spPr>
        <p:txBody>
          <a:bodyPr>
            <a:normAutofit/>
          </a:bodyPr>
          <a:lstStyle/>
          <a:p>
            <a:pPr marL="0" indent="457200" algn="just">
              <a:spcBef>
                <a:spcPts val="600"/>
              </a:spcBef>
              <a:spcAft>
                <a:spcPts val="600"/>
              </a:spcAft>
              <a:buNone/>
            </a:pPr>
            <a:r>
              <a:rPr lang="en-US" sz="2200" b="1" i="1" smtClean="0">
                <a:latin typeface="Times New Roman" panose="02020603050405020304" pitchFamily="18" charset="0"/>
                <a:cs typeface="Times New Roman" panose="02020603050405020304" pitchFamily="18" charset="0"/>
              </a:rPr>
              <a:t>3.2.</a:t>
            </a:r>
            <a:r>
              <a:rPr lang="fi-FI" sz="2200" b="1" i="1" smtClean="0">
                <a:latin typeface="Times New Roman" panose="02020603050405020304" pitchFamily="18" charset="0"/>
                <a:cs typeface="Times New Roman" panose="02020603050405020304" pitchFamily="18" charset="0"/>
              </a:rPr>
              <a:t> </a:t>
            </a:r>
            <a:r>
              <a:rPr lang="fi-FI" sz="2200" b="1" i="1">
                <a:latin typeface="Times New Roman" panose="02020603050405020304" pitchFamily="18" charset="0"/>
                <a:cs typeface="Times New Roman" panose="02020603050405020304" pitchFamily="18" charset="0"/>
              </a:rPr>
              <a:t>Phụ lục - Danh mục chỉ tiêu thống kê quốc </a:t>
            </a:r>
            <a:r>
              <a:rPr lang="fi-FI" sz="2200" b="1" i="1" smtClean="0">
                <a:latin typeface="Times New Roman" panose="02020603050405020304" pitchFamily="18" charset="0"/>
                <a:cs typeface="Times New Roman" panose="02020603050405020304" pitchFamily="18" charset="0"/>
              </a:rPr>
              <a:t>gia</a:t>
            </a:r>
          </a:p>
          <a:p>
            <a:pPr marL="0" indent="457200" algn="just">
              <a:spcBef>
                <a:spcPts val="600"/>
              </a:spcBef>
              <a:spcAft>
                <a:spcPts val="600"/>
              </a:spcAft>
              <a:buNone/>
            </a:pPr>
            <a:r>
              <a:rPr lang="fi-FI" sz="2200" smtClean="0">
                <a:latin typeface="Times New Roman" panose="02020603050405020304" pitchFamily="18" charset="0"/>
                <a:cs typeface="Times New Roman" panose="02020603050405020304" pitchFamily="18" charset="0"/>
              </a:rPr>
              <a:t>a) Nguyên tắc xây dựng, lựa chọn chỉ tiêu</a:t>
            </a:r>
          </a:p>
          <a:p>
            <a:pPr marL="0" indent="457200" algn="just">
              <a:spcBef>
                <a:spcPts val="600"/>
              </a:spcBef>
              <a:spcAft>
                <a:spcPts val="600"/>
              </a:spcAft>
              <a:buFont typeface="Wingdings 3" panose="05040102010807070707" pitchFamily="18" charset="2"/>
              <a:buNone/>
            </a:pPr>
            <a:r>
              <a:rPr lang="en-US" sz="2200" smtClean="0">
                <a:latin typeface="Times New Roman" panose="02020603050405020304" pitchFamily="18" charset="0"/>
                <a:cs typeface="Times New Roman" panose="02020603050405020304" pitchFamily="18" charset="0"/>
              </a:rPr>
              <a:t>- Phản ánh tình hình phát triển kinh tế - xã hội chủ yếu của đất nước (những chỉ tiêu có phạm vi, mức độ ở tầm quốc gia).</a:t>
            </a:r>
          </a:p>
          <a:p>
            <a:pPr marL="0" indent="457200" algn="just">
              <a:spcBef>
                <a:spcPts val="600"/>
              </a:spcBef>
              <a:spcAft>
                <a:spcPts val="600"/>
              </a:spcAft>
              <a:buNone/>
            </a:pPr>
            <a:r>
              <a:rPr lang="en-US" sz="2200" smtClean="0">
                <a:latin typeface="Times New Roman" panose="02020603050405020304" pitchFamily="18" charset="0"/>
                <a:cs typeface="Times New Roman" panose="02020603050405020304" pitchFamily="18" charset="0"/>
              </a:rPr>
              <a:t>- Bảo đảm tính khả thi.</a:t>
            </a:r>
          </a:p>
          <a:p>
            <a:pPr marL="0" indent="457200" algn="just">
              <a:spcBef>
                <a:spcPts val="600"/>
              </a:spcBef>
              <a:spcAft>
                <a:spcPts val="600"/>
              </a:spcAft>
              <a:buFont typeface="Wingdings 3" panose="05040102010807070707" pitchFamily="18" charset="2"/>
              <a:buNone/>
            </a:pPr>
            <a:r>
              <a:rPr lang="en-US" sz="2200" smtClean="0">
                <a:latin typeface="Times New Roman" panose="02020603050405020304" pitchFamily="18" charset="0"/>
                <a:cs typeface="Times New Roman" panose="02020603050405020304" pitchFamily="18" charset="0"/>
              </a:rPr>
              <a:t>- Bảo đảm so sánh quốc tế.</a:t>
            </a:r>
          </a:p>
          <a:p>
            <a:pPr marL="0" indent="457200" algn="just">
              <a:spcBef>
                <a:spcPts val="600"/>
              </a:spcBef>
              <a:spcAft>
                <a:spcPts val="600"/>
              </a:spcAft>
              <a:buNone/>
            </a:pPr>
            <a:r>
              <a:rPr lang="fi-FI" sz="2200" i="1">
                <a:latin typeface="Times New Roman" panose="02020603050405020304" pitchFamily="18" charset="0"/>
                <a:cs typeface="Times New Roman" panose="02020603050405020304" pitchFamily="18" charset="0"/>
              </a:rPr>
              <a:t>b) </a:t>
            </a:r>
            <a:r>
              <a:rPr lang="en-US" sz="2200" i="1">
                <a:latin typeface="Times New Roman" panose="02020603050405020304" pitchFamily="18" charset="0"/>
                <a:cs typeface="Times New Roman" panose="02020603050405020304" pitchFamily="18" charset="0"/>
              </a:rPr>
              <a:t>Kết cấu Phụ lục - Danh mục chỉ tiêu thống kê quốc gia</a:t>
            </a:r>
          </a:p>
          <a:p>
            <a:pPr marL="0" indent="457200" algn="just">
              <a:spcBef>
                <a:spcPts val="600"/>
              </a:spcBef>
              <a:spcAft>
                <a:spcPts val="600"/>
              </a:spcAft>
              <a:buNone/>
            </a:pPr>
            <a:r>
              <a:rPr lang="en-US" sz="2200">
                <a:latin typeface="Times New Roman" panose="02020603050405020304" pitchFamily="18" charset="0"/>
                <a:cs typeface="Times New Roman" panose="02020603050405020304" pitchFamily="18" charset="0"/>
              </a:rPr>
              <a:t>Kết cấu gồm 3 cột: (1) Số thứ tự; (2) mã số; (3) nhóm, tên chỉ tiêu với 20 nhóm và 222 chỉ tiêu</a:t>
            </a:r>
          </a:p>
          <a:p>
            <a:pPr marL="0" indent="457200" algn="just">
              <a:spcBef>
                <a:spcPts val="600"/>
              </a:spcBef>
              <a:spcAft>
                <a:spcPts val="600"/>
              </a:spcAft>
              <a:buFont typeface="Wingdings 3" panose="05040102010807070707" pitchFamily="18" charset="2"/>
              <a:buNone/>
            </a:pPr>
            <a:endParaRPr lang="en-US" sz="24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18</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932254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0"/>
            <a:ext cx="6781800" cy="882299"/>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334000"/>
          </a:xfrm>
        </p:spPr>
        <p:txBody>
          <a:bodyPr>
            <a:normAutofit/>
          </a:bodyPr>
          <a:lstStyle/>
          <a:p>
            <a:pPr marL="0" indent="0">
              <a:buNone/>
            </a:pPr>
            <a:endParaRPr lang="en-US">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19</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577181111"/>
              </p:ext>
            </p:extLst>
          </p:nvPr>
        </p:nvGraphicFramePr>
        <p:xfrm>
          <a:off x="1371600" y="1371594"/>
          <a:ext cx="7086600" cy="5479362"/>
        </p:xfrm>
        <a:graphic>
          <a:graphicData uri="http://schemas.openxmlformats.org/drawingml/2006/table">
            <a:tbl>
              <a:tblPr firstRow="1" firstCol="1" bandRow="1">
                <a:tableStyleId>{5C22544A-7EE6-4342-B048-85BDC9FD1C3A}</a:tableStyleId>
              </a:tblPr>
              <a:tblGrid>
                <a:gridCol w="445888">
                  <a:extLst>
                    <a:ext uri="{9D8B030D-6E8A-4147-A177-3AD203B41FA5}">
                      <a16:colId xmlns:a16="http://schemas.microsoft.com/office/drawing/2014/main" xmlns="" val="20000"/>
                    </a:ext>
                  </a:extLst>
                </a:gridCol>
                <a:gridCol w="5403017">
                  <a:extLst>
                    <a:ext uri="{9D8B030D-6E8A-4147-A177-3AD203B41FA5}">
                      <a16:colId xmlns:a16="http://schemas.microsoft.com/office/drawing/2014/main" xmlns="" val="20001"/>
                    </a:ext>
                  </a:extLst>
                </a:gridCol>
                <a:gridCol w="1237695">
                  <a:extLst>
                    <a:ext uri="{9D8B030D-6E8A-4147-A177-3AD203B41FA5}">
                      <a16:colId xmlns:a16="http://schemas.microsoft.com/office/drawing/2014/main" xmlns="" val="20002"/>
                    </a:ext>
                  </a:extLst>
                </a:gridCol>
              </a:tblGrid>
              <a:tr h="246743">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Stt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Nhóm chỉ tiêu</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Số chỉ tiêu</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01</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Đất đai, dân số</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14</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02</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Lao động, việc làm và bình đẳng giới</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12</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03</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spc="-20">
                          <a:solidFill>
                            <a:schemeClr val="tx1"/>
                          </a:solidFill>
                          <a:effectLst/>
                          <a:latin typeface="Times New Roman" panose="02020603050405020304" pitchFamily="18" charset="0"/>
                          <a:cs typeface="Times New Roman" panose="02020603050405020304" pitchFamily="18" charset="0"/>
                        </a:rPr>
                        <a:t>Doanh nghiệp, cơ sở kinh tế, hành chính, sự nghiệp</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spc="-20">
                          <a:solidFill>
                            <a:schemeClr val="tx1"/>
                          </a:solidFill>
                          <a:effectLst/>
                          <a:latin typeface="Times New Roman" panose="02020603050405020304" pitchFamily="18" charset="0"/>
                          <a:cs typeface="Times New Roman" panose="02020603050405020304" pitchFamily="18" charset="0"/>
                        </a:rPr>
                        <a:t>06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04</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Đầu tư và xây dựng</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09</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05</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Tài khoản quốc gia</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17</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06</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Tài chính công</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07</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Tiền tệ, bảo hiểm và chứng khoán</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23</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08</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Nông nghiệp, lâm nghiệp và thủy sản</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14</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09</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Công nghiệp</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08</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10</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Thương mại, dịch vụ</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11</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Chỉ số giá</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09</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12</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Giao thông vận tải</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13</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spc="-20">
                          <a:solidFill>
                            <a:schemeClr val="tx1"/>
                          </a:solidFill>
                          <a:effectLst/>
                          <a:latin typeface="Times New Roman" panose="02020603050405020304" pitchFamily="18" charset="0"/>
                          <a:cs typeface="Times New Roman" panose="02020603050405020304" pitchFamily="18" charset="0"/>
                        </a:rPr>
                        <a:t>Công nghệ thông tin, bưu chính, viễn thông và truyền thông</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spc="-20">
                          <a:solidFill>
                            <a:schemeClr val="tx1"/>
                          </a:solidFill>
                          <a:effectLst/>
                          <a:latin typeface="Times New Roman" panose="02020603050405020304" pitchFamily="18" charset="0"/>
                          <a:cs typeface="Times New Roman" panose="02020603050405020304" pitchFamily="18" charset="0"/>
                        </a:rPr>
                        <a:t>23</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14</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Khoa học và công nghệ</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06</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15</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Giáo dục</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04</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16</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Y tế và chăm sóc sức khỏe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09</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17</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Văn hóa, thể thao và du lịch</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08</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18</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Mức sống dân cư</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08</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8"/>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19</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Trật tự, an toàn xã hội và tư pháp</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10</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9"/>
                  </a:ext>
                </a:extLst>
              </a:tr>
              <a:tr h="246743">
                <a:tc>
                  <a:txBody>
                    <a:bodyPr/>
                    <a:lstStyle/>
                    <a:p>
                      <a:pPr algn="ctr">
                        <a:lnSpc>
                          <a:spcPct val="107000"/>
                        </a:lnSpc>
                        <a:spcBef>
                          <a:spcPts val="300"/>
                        </a:spcBef>
                        <a:spcAft>
                          <a:spcPts val="300"/>
                        </a:spcAft>
                      </a:pPr>
                      <a:r>
                        <a:rPr lang="en-US" sz="1600" b="0">
                          <a:solidFill>
                            <a:schemeClr val="tx1"/>
                          </a:solidFill>
                          <a:effectLst/>
                          <a:latin typeface="Times New Roman" panose="02020603050405020304" pitchFamily="18" charset="0"/>
                          <a:cs typeface="Times New Roman" panose="02020603050405020304" pitchFamily="18" charset="0"/>
                        </a:rPr>
                        <a:t>20</a:t>
                      </a:r>
                      <a:endParaRPr lang="en-US"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Bảo vệ môi trường</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n-US" sz="1600">
                          <a:solidFill>
                            <a:schemeClr val="tx1"/>
                          </a:solidFill>
                          <a:effectLst/>
                          <a:latin typeface="Times New Roman" panose="02020603050405020304" pitchFamily="18" charset="0"/>
                          <a:cs typeface="Times New Roman" panose="02020603050405020304" pitchFamily="18" charset="0"/>
                        </a:rPr>
                        <a:t>12</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746" marR="647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20"/>
                  </a:ext>
                </a:extLst>
              </a:tr>
            </a:tbl>
          </a:graphicData>
        </a:graphic>
      </p:graphicFrame>
    </p:spTree>
    <p:extLst>
      <p:ext uri="{BB962C8B-B14F-4D97-AF65-F5344CB8AC3E}">
        <p14:creationId xmlns:p14="http://schemas.microsoft.com/office/powerpoint/2010/main" val="2593582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smtClean="0">
                <a:latin typeface="Times New Roman" pitchFamily="18" charset="0"/>
                <a:cs typeface="Times New Roman" pitchFamily="18" charset="0"/>
              </a:rPr>
              <a:t>NỘI DUNG CHÍNH</a:t>
            </a:r>
            <a:endParaRPr lang="en-US" sz="2700"/>
          </a:p>
        </p:txBody>
      </p:sp>
      <p:sp>
        <p:nvSpPr>
          <p:cNvPr id="3" name="Content Placeholder 2"/>
          <p:cNvSpPr>
            <a:spLocks noGrp="1"/>
          </p:cNvSpPr>
          <p:nvPr>
            <p:ph idx="1"/>
          </p:nvPr>
        </p:nvSpPr>
        <p:spPr>
          <a:xfrm>
            <a:off x="457200" y="1828800"/>
            <a:ext cx="8534400" cy="4297363"/>
          </a:xfrm>
        </p:spPr>
        <p:txBody>
          <a:bodyPr>
            <a:normAutofit/>
          </a:bodyPr>
          <a:lstStyle/>
          <a:p>
            <a:pPr marL="0" indent="457200" algn="just">
              <a:spcBef>
                <a:spcPts val="600"/>
              </a:spcBef>
              <a:spcAft>
                <a:spcPts val="600"/>
              </a:spcAft>
              <a:buFont typeface="Wingdings 3" panose="05040102010807070707" pitchFamily="18" charset="2"/>
              <a:buNone/>
              <a:defRPr/>
            </a:pPr>
            <a:r>
              <a:rPr lang="en-US" sz="2400" spc="-40" dirty="0" smtClean="0">
                <a:latin typeface="Times New Roman" panose="02020603050405020304" pitchFamily="18" charset="0"/>
                <a:cs typeface="Times New Roman" panose="02020603050405020304" pitchFamily="18" charset="0"/>
              </a:rPr>
              <a:t>I. </a:t>
            </a:r>
            <a:r>
              <a:rPr lang="en-US" sz="2400" spc="-40" dirty="0" err="1" smtClean="0">
                <a:latin typeface="Times New Roman" panose="02020603050405020304" pitchFamily="18" charset="0"/>
                <a:cs typeface="Times New Roman" panose="02020603050405020304" pitchFamily="18" charset="0"/>
              </a:rPr>
              <a:t>Một</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số</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nội</a:t>
            </a:r>
            <a:r>
              <a:rPr lang="en-US" sz="2400" spc="-40" dirty="0" smtClean="0">
                <a:latin typeface="Times New Roman" panose="02020603050405020304" pitchFamily="18" charset="0"/>
                <a:cs typeface="Times New Roman" panose="02020603050405020304" pitchFamily="18" charset="0"/>
              </a:rPr>
              <a:t> dung </a:t>
            </a:r>
            <a:r>
              <a:rPr lang="en-US" sz="2400" spc="-40" dirty="0" err="1" smtClean="0">
                <a:latin typeface="Times New Roman" panose="02020603050405020304" pitchFamily="18" charset="0"/>
                <a:cs typeface="Times New Roman" panose="02020603050405020304" pitchFamily="18" charset="0"/>
              </a:rPr>
              <a:t>cơ</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bản</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về</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Luật</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Thống</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kê</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số</a:t>
            </a:r>
            <a:r>
              <a:rPr lang="en-US" sz="2400" spc="-40" dirty="0" smtClean="0">
                <a:latin typeface="Times New Roman" panose="02020603050405020304" pitchFamily="18" charset="0"/>
                <a:cs typeface="Times New Roman" panose="02020603050405020304" pitchFamily="18" charset="0"/>
              </a:rPr>
              <a:t> 89/2015/QH13</a:t>
            </a:r>
          </a:p>
          <a:p>
            <a:pPr marL="0" indent="457200" algn="just">
              <a:spcBef>
                <a:spcPts val="600"/>
              </a:spcBef>
              <a:spcAft>
                <a:spcPts val="600"/>
              </a:spcAft>
              <a:buNone/>
              <a:defRPr/>
            </a:pPr>
            <a:r>
              <a:rPr lang="en-US" sz="2400" spc="-40" dirty="0">
                <a:latin typeface="Times New Roman" panose="02020603050405020304" pitchFamily="18" charset="0"/>
                <a:cs typeface="Times New Roman" panose="02020603050405020304" pitchFamily="18" charset="0"/>
              </a:rPr>
              <a:t>II. </a:t>
            </a:r>
            <a:r>
              <a:rPr lang="en-US" sz="2400" spc="-40" dirty="0" err="1">
                <a:latin typeface="Times New Roman" panose="02020603050405020304" pitchFamily="18" charset="0"/>
                <a:cs typeface="Times New Roman" panose="02020603050405020304" pitchFamily="18" charset="0"/>
              </a:rPr>
              <a:t>Sự</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cần</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thiết</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xây</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dựng</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dự</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án</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Luật</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sửa</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đổi</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bổ</a:t>
            </a:r>
            <a:r>
              <a:rPr lang="en-US" sz="2400" spc="-40" dirty="0">
                <a:latin typeface="Times New Roman" panose="02020603050405020304" pitchFamily="18" charset="0"/>
                <a:cs typeface="Times New Roman" panose="02020603050405020304" pitchFamily="18" charset="0"/>
              </a:rPr>
              <a:t> sung </a:t>
            </a:r>
            <a:r>
              <a:rPr lang="en-US" sz="2400" spc="-40" dirty="0" err="1">
                <a:latin typeface="Times New Roman" panose="02020603050405020304" pitchFamily="18" charset="0"/>
                <a:cs typeface="Times New Roman" panose="02020603050405020304" pitchFamily="18" charset="0"/>
              </a:rPr>
              <a:t>một</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số</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điều</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của</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Luật</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Thống</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kê</a:t>
            </a:r>
            <a:endParaRPr lang="en-US" sz="2400" dirty="0">
              <a:latin typeface="Times New Roman" panose="02020603050405020304" pitchFamily="18" charset="0"/>
              <a:cs typeface="Times New Roman" panose="02020603050405020304" pitchFamily="18" charset="0"/>
            </a:endParaRPr>
          </a:p>
          <a:p>
            <a:pPr marL="0" indent="457200" algn="just">
              <a:spcBef>
                <a:spcPts val="600"/>
              </a:spcBef>
              <a:spcAft>
                <a:spcPts val="600"/>
              </a:spcAft>
              <a:buFont typeface="Wingdings 3" panose="05040102010807070707" pitchFamily="18" charset="2"/>
              <a:buNone/>
              <a:defRPr/>
            </a:pPr>
            <a:r>
              <a:rPr lang="en-US" sz="2400" spc="-40" dirty="0" smtClean="0">
                <a:latin typeface="Times New Roman" panose="02020603050405020304" pitchFamily="18" charset="0"/>
                <a:cs typeface="Times New Roman" panose="02020603050405020304" pitchFamily="18" charset="0"/>
              </a:rPr>
              <a:t>III. </a:t>
            </a:r>
            <a:r>
              <a:rPr lang="en-US" sz="2400" spc="-40" dirty="0" err="1" smtClean="0">
                <a:latin typeface="Times New Roman" panose="02020603050405020304" pitchFamily="18" charset="0"/>
                <a:cs typeface="Times New Roman" panose="02020603050405020304" pitchFamily="18" charset="0"/>
              </a:rPr>
              <a:t>Quá</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trình</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xây</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dựng</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dự</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án</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Luật</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sửa</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đổi</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bổ</a:t>
            </a:r>
            <a:r>
              <a:rPr lang="en-US" sz="2400" spc="-40" dirty="0" smtClean="0">
                <a:latin typeface="Times New Roman" panose="02020603050405020304" pitchFamily="18" charset="0"/>
                <a:cs typeface="Times New Roman" panose="02020603050405020304" pitchFamily="18" charset="0"/>
              </a:rPr>
              <a:t> sung </a:t>
            </a:r>
            <a:r>
              <a:rPr lang="en-US" sz="2400" spc="-40" dirty="0" err="1" smtClean="0">
                <a:latin typeface="Times New Roman" panose="02020603050405020304" pitchFamily="18" charset="0"/>
                <a:cs typeface="Times New Roman" panose="02020603050405020304" pitchFamily="18" charset="0"/>
              </a:rPr>
              <a:t>một</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số</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điều</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của</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Luật</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Thống</a:t>
            </a:r>
            <a:r>
              <a:rPr lang="en-US" sz="2400" spc="-40" dirty="0" smtClean="0">
                <a:latin typeface="Times New Roman" panose="02020603050405020304" pitchFamily="18" charset="0"/>
                <a:cs typeface="Times New Roman" panose="02020603050405020304" pitchFamily="18" charset="0"/>
              </a:rPr>
              <a:t> </a:t>
            </a:r>
            <a:r>
              <a:rPr lang="en-US" sz="2400" spc="-40" dirty="0" err="1" smtClean="0">
                <a:latin typeface="Times New Roman" panose="02020603050405020304" pitchFamily="18" charset="0"/>
                <a:cs typeface="Times New Roman" panose="02020603050405020304" pitchFamily="18" charset="0"/>
              </a:rPr>
              <a:t>kê</a:t>
            </a:r>
            <a:endParaRPr lang="en-US" sz="2400" dirty="0" smtClean="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defRPr/>
            </a:pPr>
            <a:r>
              <a:rPr lang="en-US" sz="2400" dirty="0" smtClean="0">
                <a:latin typeface="Times New Roman" panose="02020603050405020304" pitchFamily="18" charset="0"/>
                <a:cs typeface="Times New Roman" panose="02020603050405020304" pitchFamily="18" charset="0"/>
              </a:rPr>
              <a:t>IV. </a:t>
            </a:r>
            <a:r>
              <a:rPr lang="en-US" sz="2400" dirty="0" err="1" smtClean="0">
                <a:latin typeface="Times New Roman" panose="02020603050405020304" pitchFamily="18" charset="0"/>
                <a:cs typeface="Times New Roman" panose="02020603050405020304" pitchFamily="18" charset="0"/>
              </a:rPr>
              <a:t>Giới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nội</a:t>
            </a:r>
            <a:r>
              <a:rPr lang="en-US" sz="2400" dirty="0" smtClean="0">
                <a:latin typeface="Times New Roman" panose="02020603050405020304" pitchFamily="18" charset="0"/>
                <a:cs typeface="Times New Roman" panose="02020603050405020304" pitchFamily="18" charset="0"/>
              </a:rPr>
              <a:t> dung </a:t>
            </a:r>
            <a:r>
              <a:rPr lang="en-US" sz="2400" dirty="0" err="1" smtClean="0">
                <a:latin typeface="Times New Roman" panose="02020603050405020304" pitchFamily="18" charset="0"/>
                <a:cs typeface="Times New Roman" panose="02020603050405020304" pitchFamily="18" charset="0"/>
              </a:rPr>
              <a:t>dự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thảo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Luật</a:t>
            </a:r>
            <a:r>
              <a:rPr lang="en-US" sz="2400" dirty="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sửa</a:t>
            </a:r>
            <a:r>
              <a:rPr lang="en-US" sz="2400" smtClean="0">
                <a:latin typeface="Times New Roman" panose="02020603050405020304" pitchFamily="18" charset="0"/>
                <a:cs typeface="Times New Roman" panose="02020603050405020304" pitchFamily="18" charset="0"/>
              </a:rPr>
              <a:t> đổi, </a:t>
            </a:r>
            <a:r>
              <a:rPr lang="en-US" sz="2400" spc="-40" smtClean="0">
                <a:latin typeface="Times New Roman" panose="02020603050405020304" pitchFamily="18" charset="0"/>
                <a:cs typeface="Times New Roman" panose="02020603050405020304" pitchFamily="18" charset="0"/>
              </a:rPr>
              <a:t>bổ </a:t>
            </a:r>
            <a:r>
              <a:rPr lang="en-US" sz="2400" spc="-40" dirty="0">
                <a:latin typeface="Times New Roman" panose="02020603050405020304" pitchFamily="18" charset="0"/>
                <a:cs typeface="Times New Roman" panose="02020603050405020304" pitchFamily="18" charset="0"/>
              </a:rPr>
              <a:t>sung </a:t>
            </a:r>
            <a:r>
              <a:rPr lang="en-US" sz="2400" spc="-40" dirty="0" err="1">
                <a:latin typeface="Times New Roman" panose="02020603050405020304" pitchFamily="18" charset="0"/>
                <a:cs typeface="Times New Roman" panose="02020603050405020304" pitchFamily="18" charset="0"/>
              </a:rPr>
              <a:t>một</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số</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điều</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của</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Luật</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Thống</a:t>
            </a:r>
            <a:r>
              <a:rPr lang="en-US" sz="2400" spc="-4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kê</a:t>
            </a:r>
            <a:endParaRPr lang="en-US" sz="2400" dirty="0">
              <a:latin typeface="Times New Roman" panose="02020603050405020304" pitchFamily="18" charset="0"/>
              <a:cs typeface="Times New Roman" panose="02020603050405020304" pitchFamily="18" charset="0"/>
            </a:endParaRPr>
          </a:p>
          <a:p>
            <a:pPr marL="0" indent="457200" algn="just">
              <a:spcBef>
                <a:spcPts val="600"/>
              </a:spcBef>
              <a:spcAft>
                <a:spcPts val="600"/>
              </a:spcAft>
              <a:buFont typeface="Wingdings 3" panose="05040102010807070707" pitchFamily="18" charset="2"/>
              <a:buNone/>
              <a:defRPr/>
            </a:pPr>
            <a:r>
              <a:rPr lang="en-US" sz="2400" dirty="0" smtClean="0">
                <a:latin typeface="Times New Roman" panose="02020603050405020304" pitchFamily="18" charset="0"/>
                <a:cs typeface="Times New Roman" panose="02020603050405020304" pitchFamily="18" charset="0"/>
              </a:rPr>
              <a:t>V. </a:t>
            </a:r>
            <a:r>
              <a:rPr lang="en-US" sz="2400" dirty="0" err="1" smtClean="0">
                <a:latin typeface="Times New Roman" panose="02020603050405020304" pitchFamily="18" charset="0"/>
                <a:cs typeface="Times New Roman" panose="02020603050405020304" pitchFamily="18" charset="0"/>
              </a:rPr>
              <a:t>Tuyên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truyền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tỉnh</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phố</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2</a:t>
            </a:fld>
            <a:endParaRPr lang="en-US" b="0">
              <a:latin typeface="Times New Roman" panose="02020603050405020304" pitchFamily="18" charset="0"/>
              <a:cs typeface="Times New Roman" panose="02020603050405020304" pitchFamily="18" charset="0"/>
            </a:endParaRPr>
          </a:p>
        </p:txBody>
      </p:sp>
      <p:sp>
        <p:nvSpPr>
          <p:cNvPr id="6" name="Rectangle 5"/>
          <p:cNvSpPr>
            <a:spLocks noChangeArrowheads="1"/>
          </p:cNvSpPr>
          <p:nvPr/>
        </p:nvSpPr>
        <p:spPr bwMode="auto">
          <a:xfrm rot="10800000">
            <a:off x="1371600" y="12192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7"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1845770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876800"/>
          </a:xfrm>
        </p:spPr>
        <p:txBody>
          <a:bodyPr>
            <a:noAutofit/>
          </a:bodyPr>
          <a:lstStyle/>
          <a:p>
            <a:pPr marL="0" indent="457200" algn="just">
              <a:spcBef>
                <a:spcPts val="600"/>
              </a:spcBef>
              <a:spcAft>
                <a:spcPts val="600"/>
              </a:spcAft>
              <a:buNone/>
            </a:pPr>
            <a:r>
              <a:rPr lang="fi-FI" sz="2400" smtClean="0">
                <a:latin typeface="Times New Roman" panose="02020603050405020304" pitchFamily="18" charset="0"/>
                <a:cs typeface="Times New Roman" panose="02020603050405020304" pitchFamily="18" charset="0"/>
              </a:rPr>
              <a:t>c) </a:t>
            </a:r>
            <a:r>
              <a:rPr lang="en-US" sz="2400" i="1">
                <a:latin typeface="Times New Roman" panose="02020603050405020304" pitchFamily="18" charset="0"/>
                <a:cs typeface="Times New Roman" panose="02020603050405020304" pitchFamily="18" charset="0"/>
              </a:rPr>
              <a:t>So với danh mục chỉ tiêu thống kê quốc gia ban hành kèm theo Luật Thống kê số 89/2015/QH13, danh mục chỉ tiêu thống kê lần này có một số thay đổi như </a:t>
            </a:r>
            <a:r>
              <a:rPr lang="en-US" sz="2400" i="1" smtClean="0">
                <a:latin typeface="Times New Roman" panose="02020603050405020304" pitchFamily="18" charset="0"/>
                <a:cs typeface="Times New Roman" panose="02020603050405020304" pitchFamily="18" charset="0"/>
              </a:rPr>
              <a:t>sau:</a:t>
            </a:r>
          </a:p>
          <a:p>
            <a:pPr marL="0" indent="457200" algn="just">
              <a:spcBef>
                <a:spcPts val="600"/>
              </a:spcBef>
              <a:spcAft>
                <a:spcPts val="600"/>
              </a:spcAft>
              <a:buNone/>
            </a:pPr>
            <a:r>
              <a:rPr lang="en-US" sz="2400">
                <a:latin typeface="Times New Roman" panose="02020603050405020304" pitchFamily="18" charset="0"/>
                <a:cs typeface="Times New Roman" panose="02020603050405020304" pitchFamily="18" charset="0"/>
              </a:rPr>
              <a:t>* Về nhóm chỉ tiêu </a:t>
            </a:r>
          </a:p>
          <a:p>
            <a:pPr marL="0" indent="457200" algn="just">
              <a:spcBef>
                <a:spcPts val="600"/>
              </a:spcBef>
              <a:spcAft>
                <a:spcPts val="600"/>
              </a:spcAft>
              <a:buNone/>
            </a:pPr>
            <a:r>
              <a:rPr lang="en-US" sz="2400">
                <a:latin typeface="Times New Roman" panose="02020603050405020304" pitchFamily="18" charset="0"/>
                <a:cs typeface="Times New Roman" panose="02020603050405020304" pitchFamily="18" charset="0"/>
              </a:rPr>
              <a:t>Sửa tên 03 nhóm chỉ tiêu, cụ thể:</a:t>
            </a:r>
          </a:p>
          <a:p>
            <a:pPr marL="0" indent="457200" algn="just">
              <a:spcBef>
                <a:spcPts val="600"/>
              </a:spcBef>
              <a:spcAft>
                <a:spcPts val="600"/>
              </a:spcAft>
              <a:buNone/>
            </a:pPr>
            <a:r>
              <a:rPr lang="en-US" sz="2400">
                <a:latin typeface="Times New Roman" panose="02020603050405020304" pitchFamily="18" charset="0"/>
                <a:cs typeface="Times New Roman" panose="02020603050405020304" pitchFamily="18" charset="0"/>
              </a:rPr>
              <a:t>- Nhóm “07. Tiền tệ và bảo hiểm” sửa tên thành “07. Tiền tệ, bảo hiểm và chứng khoán</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en-US" sz="2400">
                <a:latin typeface="Times New Roman" panose="02020603050405020304" pitchFamily="18" charset="0"/>
                <a:cs typeface="Times New Roman" panose="02020603050405020304" pitchFamily="18" charset="0"/>
              </a:rPr>
              <a:t>- Nhóm “11. Giá cả” sửa tên thành “11. Chỉ số giá</a:t>
            </a:r>
            <a:r>
              <a:rPr lang="en-US" sz="2400" smtClean="0">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en-US" sz="2400">
                <a:latin typeface="Times New Roman" panose="02020603050405020304" pitchFamily="18" charset="0"/>
                <a:cs typeface="Times New Roman" panose="02020603050405020304" pitchFamily="18" charset="0"/>
              </a:rPr>
              <a:t>- Nhóm “13. Công nghệ thông tin và truyền thông” sửa tên thành “13. Công nghệ thông tin, bưu chính, viễn thông và truyền thông</a:t>
            </a:r>
            <a:r>
              <a:rPr lang="en-US" sz="2400" smtClean="0">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pPr marL="0" indent="0">
              <a:buNone/>
            </a:pPr>
            <a:endParaRPr lang="en-US" sz="24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20</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2543506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0"/>
            <a:ext cx="6781800" cy="882299"/>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876800"/>
          </a:xfrm>
        </p:spPr>
        <p:txBody>
          <a:bodyPr>
            <a:normAutofit/>
          </a:bodyPr>
          <a:lstStyle/>
          <a:p>
            <a:pPr marL="0" indent="457200" algn="just">
              <a:lnSpc>
                <a:spcPct val="110000"/>
              </a:lnSpc>
              <a:spcBef>
                <a:spcPts val="600"/>
              </a:spcBef>
              <a:spcAft>
                <a:spcPts val="600"/>
              </a:spcAft>
              <a:buNone/>
            </a:pPr>
            <a:r>
              <a:rPr lang="fi-FI" sz="2400" smtClean="0">
                <a:latin typeface="Times New Roman" panose="02020603050405020304" pitchFamily="18" charset="0"/>
                <a:cs typeface="Times New Roman" panose="02020603050405020304" pitchFamily="18" charset="0"/>
              </a:rPr>
              <a:t>c) </a:t>
            </a:r>
            <a:r>
              <a:rPr lang="en-US" sz="2400" i="1">
                <a:latin typeface="Times New Roman" panose="02020603050405020304" pitchFamily="18" charset="0"/>
                <a:cs typeface="Times New Roman" panose="02020603050405020304" pitchFamily="18" charset="0"/>
              </a:rPr>
              <a:t>So với danh mục chỉ tiêu thống kê quốc gia ban hành kèm theo Luật Thống kê số 89/2015/QH13, danh mục chỉ tiêu thống kê lần này có một số thay đổi như </a:t>
            </a:r>
            <a:r>
              <a:rPr lang="en-US" sz="2400" i="1" smtClean="0">
                <a:latin typeface="Times New Roman" panose="02020603050405020304" pitchFamily="18" charset="0"/>
                <a:cs typeface="Times New Roman" panose="02020603050405020304" pitchFamily="18" charset="0"/>
              </a:rPr>
              <a:t>sau</a:t>
            </a:r>
          </a:p>
          <a:p>
            <a:pPr marL="0" indent="457200" algn="just">
              <a:lnSpc>
                <a:spcPct val="110000"/>
              </a:lnSpc>
              <a:spcBef>
                <a:spcPts val="600"/>
              </a:spcBef>
              <a:spcAft>
                <a:spcPts val="600"/>
              </a:spcAft>
              <a:buNone/>
            </a:pPr>
            <a:r>
              <a:rPr lang="en-US" sz="2400">
                <a:latin typeface="Times New Roman" panose="02020603050405020304" pitchFamily="18" charset="0"/>
                <a:cs typeface="Times New Roman" panose="02020603050405020304" pitchFamily="18" charset="0"/>
              </a:rPr>
              <a:t>* Về chỉ tiêu</a:t>
            </a:r>
          </a:p>
          <a:p>
            <a:pPr marL="0" indent="457200" algn="just">
              <a:lnSpc>
                <a:spcPct val="110000"/>
              </a:lnSpc>
              <a:spcBef>
                <a:spcPts val="600"/>
              </a:spcBef>
              <a:spcAft>
                <a:spcPts val="600"/>
              </a:spcAft>
              <a:buNone/>
            </a:pPr>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Giữ nguyên: 129 chỉ </a:t>
            </a:r>
            <a:r>
              <a:rPr lang="en-US" sz="2400" smtClean="0">
                <a:latin typeface="Times New Roman" panose="02020603050405020304" pitchFamily="18" charset="0"/>
                <a:cs typeface="Times New Roman" panose="02020603050405020304" pitchFamily="18" charset="0"/>
              </a:rPr>
              <a:t>tiêu.</a:t>
            </a:r>
            <a:endParaRPr lang="en-US" sz="2400">
              <a:latin typeface="Times New Roman" panose="02020603050405020304" pitchFamily="18" charset="0"/>
              <a:cs typeface="Times New Roman" panose="02020603050405020304" pitchFamily="18" charset="0"/>
            </a:endParaRPr>
          </a:p>
          <a:p>
            <a:pPr marL="0" indent="457200" algn="just">
              <a:lnSpc>
                <a:spcPct val="110000"/>
              </a:lnSpc>
              <a:spcBef>
                <a:spcPts val="600"/>
              </a:spcBef>
              <a:spcAft>
                <a:spcPts val="600"/>
              </a:spcAft>
              <a:buNone/>
            </a:pPr>
            <a:r>
              <a:rPr lang="en-US" sz="2400" smtClean="0">
                <a:latin typeface="Times New Roman" panose="02020603050405020304" pitchFamily="18" charset="0"/>
                <a:cs typeface="Times New Roman" panose="02020603050405020304" pitchFamily="18" charset="0"/>
              </a:rPr>
              <a:t>- Sửa </a:t>
            </a:r>
            <a:r>
              <a:rPr lang="en-US" sz="2400">
                <a:latin typeface="Times New Roman" panose="02020603050405020304" pitchFamily="18" charset="0"/>
                <a:cs typeface="Times New Roman" panose="02020603050405020304" pitchFamily="18" charset="0"/>
              </a:rPr>
              <a:t>tên: 46 chỉ </a:t>
            </a:r>
            <a:r>
              <a:rPr lang="en-US" sz="2400" smtClean="0">
                <a:latin typeface="Times New Roman" panose="02020603050405020304" pitchFamily="18" charset="0"/>
                <a:cs typeface="Times New Roman" panose="02020603050405020304" pitchFamily="18" charset="0"/>
              </a:rPr>
              <a:t>tiêu.</a:t>
            </a:r>
            <a:endParaRPr lang="en-US" sz="2400">
              <a:latin typeface="Times New Roman" panose="02020603050405020304" pitchFamily="18" charset="0"/>
              <a:cs typeface="Times New Roman" panose="02020603050405020304" pitchFamily="18" charset="0"/>
            </a:endParaRPr>
          </a:p>
          <a:p>
            <a:pPr marL="0" indent="457200" algn="just">
              <a:lnSpc>
                <a:spcPct val="110000"/>
              </a:lnSpc>
              <a:spcBef>
                <a:spcPts val="600"/>
              </a:spcBef>
              <a:spcAft>
                <a:spcPts val="600"/>
              </a:spcAft>
              <a:buNone/>
            </a:pPr>
            <a:r>
              <a:rPr lang="en-US" sz="2400" smtClean="0">
                <a:latin typeface="Times New Roman" panose="02020603050405020304" pitchFamily="18" charset="0"/>
                <a:cs typeface="Times New Roman" panose="02020603050405020304" pitchFamily="18" charset="0"/>
              </a:rPr>
              <a:t>- Bổ </a:t>
            </a:r>
            <a:r>
              <a:rPr lang="en-US" sz="2400">
                <a:latin typeface="Times New Roman" panose="02020603050405020304" pitchFamily="18" charset="0"/>
                <a:cs typeface="Times New Roman" panose="02020603050405020304" pitchFamily="18" charset="0"/>
              </a:rPr>
              <a:t>sung: 47 chỉ </a:t>
            </a:r>
            <a:r>
              <a:rPr lang="en-US" sz="2400" smtClean="0">
                <a:latin typeface="Times New Roman" panose="02020603050405020304" pitchFamily="18" charset="0"/>
                <a:cs typeface="Times New Roman" panose="02020603050405020304" pitchFamily="18" charset="0"/>
              </a:rPr>
              <a:t>tiêu.</a:t>
            </a:r>
          </a:p>
          <a:p>
            <a:pPr marL="0" indent="457200" algn="just">
              <a:lnSpc>
                <a:spcPct val="110000"/>
              </a:lnSpc>
              <a:spcBef>
                <a:spcPts val="600"/>
              </a:spcBef>
              <a:spcAft>
                <a:spcPts val="600"/>
              </a:spcAft>
              <a:buNone/>
            </a:pPr>
            <a:r>
              <a:rPr lang="en-US" sz="2400" smtClean="0">
                <a:latin typeface="Times New Roman" panose="02020603050405020304" pitchFamily="18" charset="0"/>
                <a:cs typeface="Times New Roman" panose="02020603050405020304" pitchFamily="18" charset="0"/>
              </a:rPr>
              <a:t>- Bỏ</a:t>
            </a:r>
            <a:r>
              <a:rPr lang="en-US" sz="2400">
                <a:latin typeface="Times New Roman" panose="02020603050405020304" pitchFamily="18" charset="0"/>
                <a:cs typeface="Times New Roman" panose="02020603050405020304" pitchFamily="18" charset="0"/>
              </a:rPr>
              <a:t>: 11 chỉ </a:t>
            </a:r>
            <a:r>
              <a:rPr lang="en-US" sz="2400" smtClean="0">
                <a:latin typeface="Times New Roman" panose="02020603050405020304" pitchFamily="18" charset="0"/>
                <a:cs typeface="Times New Roman" panose="02020603050405020304" pitchFamily="18" charset="0"/>
              </a:rPr>
              <a:t>tiêu.</a:t>
            </a:r>
            <a:endParaRPr lang="en-US" sz="240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21</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965393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486400"/>
          </a:xfrm>
        </p:spPr>
        <p:txBody>
          <a:bodyPr>
            <a:noAutofit/>
          </a:bodyPr>
          <a:lstStyle/>
          <a:p>
            <a:pPr marL="0" indent="457200" algn="just">
              <a:spcBef>
                <a:spcPts val="400"/>
              </a:spcBef>
              <a:spcAft>
                <a:spcPts val="400"/>
              </a:spcAft>
              <a:buNone/>
            </a:pPr>
            <a:r>
              <a:rPr lang="fi-FI" sz="1900" smtClean="0">
                <a:latin typeface="Times New Roman" panose="02020603050405020304" pitchFamily="18" charset="0"/>
                <a:cs typeface="Times New Roman" panose="02020603050405020304" pitchFamily="18" charset="0"/>
              </a:rPr>
              <a:t>d) </a:t>
            </a:r>
            <a:r>
              <a:rPr lang="en-US" sz="1900" i="1" smtClean="0">
                <a:latin typeface="Times New Roman" panose="02020603050405020304" pitchFamily="18" charset="0"/>
                <a:cs typeface="Times New Roman" panose="02020603050405020304" pitchFamily="18" charset="0"/>
              </a:rPr>
              <a:t>Danh mục chỉ tiêu thống kê quốc gia đã cập nhật, phản ánh, đánh giá một số chính sách pháp luật, mục tiêu đường lối đổi mới trong thời gian gần đây, cụ thể như sau:</a:t>
            </a:r>
          </a:p>
          <a:p>
            <a:pPr marL="0" indent="457200" algn="just">
              <a:spcBef>
                <a:spcPts val="400"/>
              </a:spcBef>
              <a:spcAft>
                <a:spcPts val="400"/>
              </a:spcAft>
              <a:buNone/>
            </a:pPr>
            <a:r>
              <a:rPr lang="fi-FI" sz="1900" smtClean="0">
                <a:latin typeface="Times New Roman" panose="02020603050405020304" pitchFamily="18" charset="0"/>
                <a:cs typeface="Times New Roman" panose="02020603050405020304" pitchFamily="18" charset="0"/>
              </a:rPr>
              <a:t>- 18 chỉ tiêu thống kê phản ánh, giám sát, đánh giá thực hiện nội dung Nghị quyết Đại hội đại biểu toàn quốc lần thứ XIII của Đảng;</a:t>
            </a:r>
            <a:endParaRPr lang="en-US" sz="1900" smtClean="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fi-FI" sz="1900" smtClean="0">
                <a:latin typeface="Times New Roman" panose="02020603050405020304" pitchFamily="18" charset="0"/>
                <a:cs typeface="Times New Roman" panose="02020603050405020304" pitchFamily="18" charset="0"/>
              </a:rPr>
              <a:t>- 17 chỉ tiêu thống kê phản ánh, giám sát, đánh giá thực hiện Chiến lược phát triển kinh tế - xã hội 10 năm 2021-2030;</a:t>
            </a:r>
            <a:endParaRPr lang="en-US" sz="1900" smtClean="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fi-FI" sz="1900" smtClean="0">
                <a:latin typeface="Times New Roman" panose="02020603050405020304" pitchFamily="18" charset="0"/>
                <a:cs typeface="Times New Roman" panose="02020603050405020304" pitchFamily="18" charset="0"/>
              </a:rPr>
              <a:t>- 55 chỉ tiêu thống kê phản ánh, giám sát, đánh giá thực hiện nội dung về phát triển bền vững;</a:t>
            </a:r>
            <a:endParaRPr lang="en-US" sz="1900" smtClean="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fi-FI" sz="1900" smtClean="0">
                <a:latin typeface="Times New Roman" panose="02020603050405020304" pitchFamily="18" charset="0"/>
                <a:cs typeface="Times New Roman" panose="02020603050405020304" pitchFamily="18" charset="0"/>
              </a:rPr>
              <a:t>- 23 chỉ tiêu thống kê phản ánh, giám sát, đánh giá việc thực hiện cuộc Cách mạng công nghiệp lần thứ tư, tập trung vào các nhóm chuyển đổi số, kinh </a:t>
            </a:r>
            <a:br>
              <a:rPr lang="fi-FI" sz="1900" smtClean="0">
                <a:latin typeface="Times New Roman" panose="02020603050405020304" pitchFamily="18" charset="0"/>
                <a:cs typeface="Times New Roman" panose="02020603050405020304" pitchFamily="18" charset="0"/>
              </a:rPr>
            </a:br>
            <a:r>
              <a:rPr lang="fi-FI" sz="1900" smtClean="0">
                <a:latin typeface="Times New Roman" panose="02020603050405020304" pitchFamily="18" charset="0"/>
                <a:cs typeface="Times New Roman" panose="02020603050405020304" pitchFamily="18" charset="0"/>
              </a:rPr>
              <a:t>tế số;</a:t>
            </a:r>
            <a:endParaRPr lang="en-US" sz="1900" smtClean="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fi-FI" sz="1900" smtClean="0">
                <a:latin typeface="Times New Roman" panose="02020603050405020304" pitchFamily="18" charset="0"/>
                <a:cs typeface="Times New Roman" panose="02020603050405020304" pitchFamily="18" charset="0"/>
              </a:rPr>
              <a:t>- 12 chỉ tiêu thống kê phản ánh, giám sát, đánh giá thực hiện nâng cao năng lực cạnh tranh và phát triển dịch vụ logistics;</a:t>
            </a:r>
            <a:endParaRPr lang="en-US" sz="1900" smtClean="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fi-FI" sz="1900" smtClean="0">
                <a:latin typeface="Times New Roman" panose="02020603050405020304" pitchFamily="18" charset="0"/>
                <a:cs typeface="Times New Roman" panose="02020603050405020304" pitchFamily="18" charset="0"/>
              </a:rPr>
              <a:t>- 26 chỉ tiêu thống kê phản ánh, giám sát, đánh giá về giới và bình </a:t>
            </a:r>
            <a:br>
              <a:rPr lang="fi-FI" sz="1900" smtClean="0">
                <a:latin typeface="Times New Roman" panose="02020603050405020304" pitchFamily="18" charset="0"/>
                <a:cs typeface="Times New Roman" panose="02020603050405020304" pitchFamily="18" charset="0"/>
              </a:rPr>
            </a:br>
            <a:r>
              <a:rPr lang="fi-FI" sz="1900" smtClean="0">
                <a:latin typeface="Times New Roman" panose="02020603050405020304" pitchFamily="18" charset="0"/>
                <a:cs typeface="Times New Roman" panose="02020603050405020304" pitchFamily="18" charset="0"/>
              </a:rPr>
              <a:t>đẳng giới.</a:t>
            </a:r>
            <a:endParaRPr lang="en-US" sz="190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22</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1230865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181600"/>
          </a:xfrm>
        </p:spPr>
        <p:txBody>
          <a:bodyPr>
            <a:noAutofit/>
          </a:bodyPr>
          <a:lstStyle/>
          <a:p>
            <a:pPr marL="0" indent="457200" algn="just">
              <a:spcBef>
                <a:spcPts val="400"/>
              </a:spcBef>
              <a:spcAft>
                <a:spcPts val="400"/>
              </a:spcAft>
              <a:buNone/>
            </a:pPr>
            <a:r>
              <a:rPr lang="fi-FI" sz="2100">
                <a:latin typeface="Times New Roman" panose="02020603050405020304" pitchFamily="18" charset="0"/>
                <a:cs typeface="Times New Roman" panose="02020603050405020304" pitchFamily="18" charset="0"/>
              </a:rPr>
              <a:t>e</a:t>
            </a:r>
            <a:r>
              <a:rPr lang="fi-FI" sz="2100" smtClean="0">
                <a:latin typeface="Times New Roman" panose="02020603050405020304" pitchFamily="18" charset="0"/>
                <a:cs typeface="Times New Roman" panose="02020603050405020304" pitchFamily="18" charset="0"/>
              </a:rPr>
              <a:t>) </a:t>
            </a:r>
            <a:r>
              <a:rPr lang="en-US" sz="2100" i="1">
                <a:latin typeface="Times New Roman" panose="02020603050405020304" pitchFamily="18" charset="0"/>
                <a:cs typeface="Times New Roman" panose="02020603050405020304" pitchFamily="18" charset="0"/>
              </a:rPr>
              <a:t>Danh mục chỉ tiêu thống kê quốc gia đã cập nhật, quy định các </a:t>
            </a:r>
            <a:r>
              <a:rPr lang="pt-BR" sz="2100" i="1">
                <a:latin typeface="Times New Roman" panose="02020603050405020304" pitchFamily="18" charset="0"/>
                <a:cs typeface="Times New Roman" panose="02020603050405020304" pitchFamily="18" charset="0"/>
              </a:rPr>
              <a:t>chỉ tiêu thống kê phản ánh quan hệ hội nhập quốc tế, phù hợp với các cam kết quốc tế của Việt Nam, cụ thể như sau</a:t>
            </a:r>
            <a:r>
              <a:rPr lang="pt-BR" sz="2100" i="1" smtClean="0">
                <a:latin typeface="Times New Roman" panose="02020603050405020304" pitchFamily="18" charset="0"/>
                <a:cs typeface="Times New Roman" panose="02020603050405020304" pitchFamily="18" charset="0"/>
              </a:rPr>
              <a:t>:</a:t>
            </a:r>
          </a:p>
          <a:p>
            <a:pPr marL="0" indent="457200" algn="just">
              <a:spcBef>
                <a:spcPts val="400"/>
              </a:spcBef>
              <a:spcAft>
                <a:spcPts val="400"/>
              </a:spcAft>
              <a:buNone/>
            </a:pPr>
            <a:r>
              <a:rPr lang="pt-BR" sz="2100" smtClean="0">
                <a:latin typeface="Times New Roman" panose="02020603050405020304" pitchFamily="18" charset="0"/>
                <a:cs typeface="Times New Roman" panose="02020603050405020304" pitchFamily="18" charset="0"/>
              </a:rPr>
              <a:t>- </a:t>
            </a:r>
            <a:r>
              <a:rPr lang="pt-BR" sz="2100">
                <a:latin typeface="Times New Roman" panose="02020603050405020304" pitchFamily="18" charset="0"/>
                <a:cs typeface="Times New Roman" panose="02020603050405020304" pitchFamily="18" charset="0"/>
              </a:rPr>
              <a:t>10 chỉ tiêu thống kê tương ứng với các chỉ tiêu thống kê giới ở cấp độ toàn cầu; </a:t>
            </a:r>
            <a:endParaRPr lang="en-US" sz="210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pt-BR" sz="2100">
                <a:latin typeface="Times New Roman" panose="02020603050405020304" pitchFamily="18" charset="0"/>
                <a:cs typeface="Times New Roman" panose="02020603050405020304" pitchFamily="18" charset="0"/>
              </a:rPr>
              <a:t>- 34 chỉ tiêu thống kê tương ứng với các chỉ tiêu thống kê phát triển bền vững ở cấp độ toàn cầu (SDG); </a:t>
            </a:r>
            <a:endParaRPr lang="en-US" sz="210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pt-BR" sz="2100">
                <a:latin typeface="Times New Roman" panose="02020603050405020304" pitchFamily="18" charset="0"/>
                <a:cs typeface="Times New Roman" panose="02020603050405020304" pitchFamily="18" charset="0"/>
              </a:rPr>
              <a:t>- 29 chỉ tiêu thống kê tương ứng với các chỉ tiêu thống kê cấp độ ASEAN; </a:t>
            </a:r>
            <a:endParaRPr lang="en-US" sz="210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pt-BR" sz="2100">
                <a:latin typeface="Times New Roman" panose="02020603050405020304" pitchFamily="18" charset="0"/>
                <a:cs typeface="Times New Roman" panose="02020603050405020304" pitchFamily="18" charset="0"/>
              </a:rPr>
              <a:t>- 05 chỉ tiêu thống kê thuộc bộ chỉ tiêu phát triển công nghệ thông tin và truyền thông toàn cầu (IDI); </a:t>
            </a:r>
            <a:endParaRPr lang="en-US" sz="210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pPr>
            <a:r>
              <a:rPr lang="pt-BR" sz="2100">
                <a:latin typeface="Times New Roman" panose="02020603050405020304" pitchFamily="18" charset="0"/>
                <a:cs typeface="Times New Roman" panose="02020603050405020304" pitchFamily="18" charset="0"/>
              </a:rPr>
              <a:t>- 03 chỉ tiêu thống kê thuộc bộ chỉ tiêu đánh giá Đổi mới sáng tạo toàn cầu (GII) của Tổ chức Sở hữu trí tuệ thế giới</a:t>
            </a:r>
            <a:r>
              <a:rPr lang="pt-BR" sz="2100" smtClean="0">
                <a:latin typeface="Times New Roman" panose="02020603050405020304" pitchFamily="18" charset="0"/>
                <a:cs typeface="Times New Roman" panose="02020603050405020304" pitchFamily="18" charset="0"/>
              </a:rPr>
              <a:t>.</a:t>
            </a:r>
            <a:endParaRPr lang="en-US" sz="21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23</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1371940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rmAutofit/>
          </a:bodyPr>
          <a:lstStyle/>
          <a:p>
            <a:pPr marL="0" indent="457200" algn="just">
              <a:spcBef>
                <a:spcPts val="600"/>
              </a:spcBef>
              <a:spcAft>
                <a:spcPts val="600"/>
              </a:spcAft>
              <a:buNone/>
            </a:pPr>
            <a:r>
              <a:rPr lang="fi-FI" sz="2200">
                <a:latin typeface="Times New Roman" panose="02020603050405020304" pitchFamily="18" charset="0"/>
                <a:cs typeface="Times New Roman" panose="02020603050405020304" pitchFamily="18" charset="0"/>
              </a:rPr>
              <a:t>f</a:t>
            </a:r>
            <a:r>
              <a:rPr lang="fi-FI" sz="2200" smtClean="0">
                <a:latin typeface="Times New Roman" panose="02020603050405020304" pitchFamily="18" charset="0"/>
                <a:cs typeface="Times New Roman" panose="02020603050405020304" pitchFamily="18" charset="0"/>
              </a:rPr>
              <a:t>) </a:t>
            </a:r>
            <a:r>
              <a:rPr lang="en-US" sz="2200" i="1">
                <a:latin typeface="Times New Roman" panose="02020603050405020304" pitchFamily="18" charset="0"/>
                <a:cs typeface="Times New Roman" panose="02020603050405020304" pitchFamily="18" charset="0"/>
              </a:rPr>
              <a:t>Danh mục chỉ tiêu thống kê quốc gia đã cập nhật </a:t>
            </a:r>
            <a:r>
              <a:rPr lang="pt-BR" sz="2200" i="1">
                <a:latin typeface="Times New Roman" panose="02020603050405020304" pitchFamily="18" charset="0"/>
                <a:cs typeface="Times New Roman" panose="02020603050405020304" pitchFamily="18" charset="0"/>
              </a:rPr>
              <a:t>các chỉ tiêu thống kê phản ánh, dự báo, đo lường sự phát triển của kinh tế xanh, kinh tế tuần hoàn, phát triển kinh tế bao trùm, cụ thể như sau:</a:t>
            </a:r>
            <a:endParaRPr lang="en-US" sz="22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pt-BR" sz="2200">
                <a:latin typeface="Times New Roman" panose="02020603050405020304" pitchFamily="18" charset="0"/>
                <a:cs typeface="Times New Roman" panose="02020603050405020304" pitchFamily="18" charset="0"/>
              </a:rPr>
              <a:t>- 24 chỉ tiêu thống kê phản ánh kinh tế xanh, tăng trưởng xanh; </a:t>
            </a:r>
            <a:endParaRPr lang="en-US" sz="22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pt-BR" sz="2200">
                <a:latin typeface="Times New Roman" panose="02020603050405020304" pitchFamily="18" charset="0"/>
                <a:cs typeface="Times New Roman" panose="02020603050405020304" pitchFamily="18" charset="0"/>
              </a:rPr>
              <a:t>- 05 chỉ tiêu thống kê phản ánh kinh tế tuần hoàn; </a:t>
            </a:r>
            <a:endParaRPr lang="en-US" sz="22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pt-BR" sz="2200">
                <a:latin typeface="Times New Roman" panose="02020603050405020304" pitchFamily="18" charset="0"/>
                <a:cs typeface="Times New Roman" panose="02020603050405020304" pitchFamily="18" charset="0"/>
              </a:rPr>
              <a:t>- 07 chỉ tiêu thống kê phản ánh kinh tế bao </a:t>
            </a:r>
            <a:r>
              <a:rPr lang="pt-BR" sz="2200" smtClean="0">
                <a:latin typeface="Times New Roman" panose="02020603050405020304" pitchFamily="18" charset="0"/>
                <a:cs typeface="Times New Roman" panose="02020603050405020304" pitchFamily="18" charset="0"/>
              </a:rPr>
              <a:t>trùm.</a:t>
            </a:r>
            <a:endParaRPr lang="en-US"/>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24</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867955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58500"/>
          </a:xfrm>
        </p:spPr>
        <p:txBody>
          <a:bodyPr>
            <a:noAutofit/>
          </a:bodyPr>
          <a:lstStyle/>
          <a:p>
            <a:pPr>
              <a:spcBef>
                <a:spcPts val="600"/>
              </a:spcBef>
              <a:spcAft>
                <a:spcPts val="600"/>
              </a:spcAft>
              <a:defRPr/>
            </a:pPr>
            <a:r>
              <a:rPr lang="en-US" sz="2700" b="1">
                <a:latin typeface="Times New Roman" panose="02020603050405020304" pitchFamily="18" charset="0"/>
                <a:cs typeface="Times New Roman" panose="02020603050405020304" pitchFamily="18" charset="0"/>
              </a:rPr>
              <a:t>IV. Giới thiệu nội dung dự thảo Luật sửa đổi, </a:t>
            </a:r>
            <a:r>
              <a:rPr lang="en-US" sz="2700" b="1" spc="-40">
                <a:latin typeface="Times New Roman" panose="02020603050405020304" pitchFamily="18" charset="0"/>
                <a:cs typeface="Times New Roman" panose="02020603050405020304" pitchFamily="18" charset="0"/>
              </a:rPr>
              <a:t>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676400"/>
            <a:ext cx="8229600" cy="4953000"/>
          </a:xfrm>
        </p:spPr>
        <p:txBody>
          <a:bodyPr>
            <a:normAutofit/>
          </a:bodyPr>
          <a:lstStyle/>
          <a:p>
            <a:pPr marL="0" indent="457200" algn="just">
              <a:spcBef>
                <a:spcPts val="600"/>
              </a:spcBef>
              <a:spcAft>
                <a:spcPts val="600"/>
              </a:spcAft>
              <a:buNone/>
            </a:pPr>
            <a:r>
              <a:rPr lang="fi-FI" sz="2200" smtClean="0">
                <a:latin typeface="Times New Roman" panose="02020603050405020304" pitchFamily="18" charset="0"/>
                <a:cs typeface="Times New Roman" panose="02020603050405020304" pitchFamily="18" charset="0"/>
              </a:rPr>
              <a:t>g) </a:t>
            </a:r>
            <a:r>
              <a:rPr lang="pt-BR" sz="2200" i="1">
                <a:latin typeface="Times New Roman" panose="02020603050405020304" pitchFamily="18" charset="0"/>
                <a:cs typeface="Times New Roman" panose="02020603050405020304" pitchFamily="18" charset="0"/>
              </a:rPr>
              <a:t>D</a:t>
            </a:r>
            <a:r>
              <a:rPr lang="pt-BR" sz="2200" i="1" smtClean="0">
                <a:latin typeface="Times New Roman" panose="02020603050405020304" pitchFamily="18" charset="0"/>
                <a:cs typeface="Times New Roman" panose="02020603050405020304" pitchFamily="18" charset="0"/>
              </a:rPr>
              <a:t>anh </a:t>
            </a:r>
            <a:r>
              <a:rPr lang="pt-BR" sz="2200" i="1">
                <a:latin typeface="Times New Roman" panose="02020603050405020304" pitchFamily="18" charset="0"/>
                <a:cs typeface="Times New Roman" panose="02020603050405020304" pitchFamily="18" charset="0"/>
              </a:rPr>
              <a:t>mục chỉ tiêu thống kê quốc gia đã cập nhật, quy định các chỉ tiêu thống kê về bảo vệ môi trường, biến đổi khí hậu; các chỉ tiêu thống kê phản ánh liên kết vùng và nhóm yếu </a:t>
            </a:r>
            <a:r>
              <a:rPr lang="pt-BR" sz="2200" i="1" smtClean="0">
                <a:latin typeface="Times New Roman" panose="02020603050405020304" pitchFamily="18" charset="0"/>
                <a:cs typeface="Times New Roman" panose="02020603050405020304" pitchFamily="18" charset="0"/>
              </a:rPr>
              <a:t>thế</a:t>
            </a:r>
          </a:p>
          <a:p>
            <a:pPr marL="0" indent="457200" algn="just">
              <a:spcBef>
                <a:spcPts val="600"/>
              </a:spcBef>
              <a:spcAft>
                <a:spcPts val="600"/>
              </a:spcAft>
              <a:buNone/>
            </a:pPr>
            <a:r>
              <a:rPr lang="pt-BR" sz="2200">
                <a:latin typeface="Times New Roman" panose="02020603050405020304" pitchFamily="18" charset="0"/>
                <a:cs typeface="Times New Roman" panose="02020603050405020304" pitchFamily="18" charset="0"/>
              </a:rPr>
              <a:t>- 12 chỉ tiêu thống kê về môi trường và biến đổi khí hậu.</a:t>
            </a:r>
            <a:endParaRPr lang="en-US" sz="22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pt-BR" sz="2200">
                <a:latin typeface="Times New Roman" panose="02020603050405020304" pitchFamily="18" charset="0"/>
                <a:cs typeface="Times New Roman" panose="02020603050405020304" pitchFamily="18" charset="0"/>
              </a:rPr>
              <a:t>- 130 chỉ tiêu thống kê phản ánh liên kết vùng (chỉ tiêu có phân tổ theo vùng).</a:t>
            </a:r>
            <a:endParaRPr lang="en-US" sz="22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pt-BR" sz="2200">
                <a:latin typeface="Times New Roman" panose="02020603050405020304" pitchFamily="18" charset="0"/>
                <a:cs typeface="Times New Roman" panose="02020603050405020304" pitchFamily="18" charset="0"/>
              </a:rPr>
              <a:t>- 11 chỉ tiêu thống kê liên quan đến trẻ em.</a:t>
            </a:r>
            <a:endParaRPr lang="en-US" sz="220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25</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3021375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37CE6948-FD5D-4F56-9665-81C62A0B7135}" type="slidenum">
              <a:rPr lang="en-US" b="0">
                <a:latin typeface="Times New Roman" panose="02020603050405020304" pitchFamily="18" charset="0"/>
                <a:cs typeface="Times New Roman" panose="02020603050405020304" pitchFamily="18" charset="0"/>
              </a:rPr>
              <a:pPr/>
              <a:t>26</a:t>
            </a:fld>
            <a:endParaRPr lang="en-US" b="0">
              <a:latin typeface="Times New Roman" panose="02020603050405020304" pitchFamily="18" charset="0"/>
              <a:cs typeface="Times New Roman" panose="02020603050405020304" pitchFamily="18" charset="0"/>
            </a:endParaRPr>
          </a:p>
        </p:txBody>
      </p:sp>
      <p:sp>
        <p:nvSpPr>
          <p:cNvPr id="190467" name="Rectangle 3"/>
          <p:cNvSpPr>
            <a:spLocks noChangeArrowheads="1"/>
          </p:cNvSpPr>
          <p:nvPr/>
        </p:nvSpPr>
        <p:spPr bwMode="auto">
          <a:xfrm>
            <a:off x="609600" y="1600200"/>
            <a:ext cx="8153400" cy="2209800"/>
          </a:xfrm>
          <a:prstGeom prst="rect">
            <a:avLst/>
          </a:prstGeom>
          <a:noFill/>
          <a:ln w="12700" cap="sq">
            <a:noFill/>
            <a:miter lim="800000"/>
            <a:headEnd type="none" w="sm" len="sm"/>
            <a:tailEnd type="none" w="sm" len="sm"/>
          </a:ln>
          <a:effectLst/>
        </p:spPr>
        <p:txBody>
          <a:bodyPr wrap="none" anchor="ctr"/>
          <a:lstStyle/>
          <a:p>
            <a:r>
              <a:rPr kumimoji="0" lang="en-US" sz="5400" b="0" err="1" smtClean="0">
                <a:latin typeface="Times New Roman" pitchFamily="18" charset="0"/>
                <a:cs typeface="Times New Roman" pitchFamily="18" charset="0"/>
              </a:rPr>
              <a:t>Trân</a:t>
            </a:r>
            <a:r>
              <a:rPr kumimoji="0" lang="en-US" sz="5400" b="0" smtClean="0">
                <a:latin typeface="Times New Roman" pitchFamily="18" charset="0"/>
                <a:cs typeface="Times New Roman" pitchFamily="18" charset="0"/>
              </a:rPr>
              <a:t> </a:t>
            </a:r>
            <a:r>
              <a:rPr kumimoji="0" lang="en-US" sz="5400" b="0" err="1" smtClean="0">
                <a:latin typeface="Times New Roman" pitchFamily="18" charset="0"/>
                <a:cs typeface="Times New Roman" pitchFamily="18" charset="0"/>
              </a:rPr>
              <a:t>trọng</a:t>
            </a:r>
            <a:r>
              <a:rPr kumimoji="0" lang="en-US" sz="5400" b="0" smtClean="0">
                <a:latin typeface="Times New Roman" pitchFamily="18" charset="0"/>
                <a:cs typeface="Times New Roman" pitchFamily="18" charset="0"/>
              </a:rPr>
              <a:t> </a:t>
            </a:r>
            <a:r>
              <a:rPr kumimoji="0" lang="en-US" sz="5400" b="0" err="1" smtClean="0">
                <a:latin typeface="Times New Roman" pitchFamily="18" charset="0"/>
                <a:cs typeface="Times New Roman" pitchFamily="18" charset="0"/>
              </a:rPr>
              <a:t>cảm</a:t>
            </a:r>
            <a:r>
              <a:rPr kumimoji="0" lang="en-US" sz="5400" b="0" smtClean="0">
                <a:latin typeface="Times New Roman" pitchFamily="18" charset="0"/>
                <a:cs typeface="Times New Roman" pitchFamily="18" charset="0"/>
              </a:rPr>
              <a:t> </a:t>
            </a:r>
            <a:r>
              <a:rPr kumimoji="0" lang="en-US" sz="5400" b="0" err="1" smtClean="0">
                <a:latin typeface="Times New Roman" pitchFamily="18" charset="0"/>
                <a:cs typeface="Times New Roman" pitchFamily="18" charset="0"/>
              </a:rPr>
              <a:t>ơn</a:t>
            </a:r>
            <a:r>
              <a:rPr kumimoji="0" lang="en-US" sz="5400" b="0" smtClean="0">
                <a:latin typeface="Times New Roman" pitchFamily="18" charset="0"/>
                <a:cs typeface="Times New Roman" pitchFamily="18" charset="0"/>
              </a:rPr>
              <a:t>!</a:t>
            </a:r>
            <a:endParaRPr kumimoji="0" lang="en-US" sz="5400" b="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0700"/>
            <a:ext cx="6934200" cy="1247425"/>
          </a:xfrm>
        </p:spPr>
        <p:txBody>
          <a:bodyPr>
            <a:noAutofit/>
          </a:bodyPr>
          <a:lstStyle/>
          <a:p>
            <a:pPr>
              <a:spcBef>
                <a:spcPts val="600"/>
              </a:spcBef>
              <a:spcAft>
                <a:spcPts val="600"/>
              </a:spcAft>
              <a:defRPr/>
            </a:pPr>
            <a:r>
              <a:rPr lang="en-US" sz="2700" b="1" spc="-40" smtClean="0">
                <a:latin typeface="Times New Roman" panose="02020603050405020304" pitchFamily="18" charset="0"/>
                <a:cs typeface="Times New Roman" panose="02020603050405020304" pitchFamily="18" charset="0"/>
              </a:rPr>
              <a:t>I. Một số nội dung cơ bản về Luật Thống kê </a:t>
            </a:r>
            <a:br>
              <a:rPr lang="en-US" sz="2700" b="1" spc="-40" smtClean="0">
                <a:latin typeface="Times New Roman" panose="02020603050405020304" pitchFamily="18" charset="0"/>
                <a:cs typeface="Times New Roman" panose="02020603050405020304" pitchFamily="18" charset="0"/>
              </a:rPr>
            </a:br>
            <a:r>
              <a:rPr lang="en-US" sz="2700" b="1" spc="-40" smtClean="0">
                <a:latin typeface="Times New Roman" panose="02020603050405020304" pitchFamily="18" charset="0"/>
                <a:cs typeface="Times New Roman" panose="02020603050405020304" pitchFamily="18" charset="0"/>
              </a:rPr>
              <a:t>số 89/2015/QH13</a:t>
            </a:r>
            <a:endParaRPr lang="en-US" sz="2700" b="1" spc="-4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800600"/>
          </a:xfrm>
        </p:spPr>
        <p:txBody>
          <a:bodyPr>
            <a:normAutofit/>
          </a:bodyPr>
          <a:lstStyle/>
          <a:p>
            <a:pPr marL="0" indent="457200" algn="just">
              <a:spcBef>
                <a:spcPts val="600"/>
              </a:spcBef>
              <a:spcAft>
                <a:spcPts val="600"/>
              </a:spcAft>
              <a:buFont typeface="Wingdings 3" panose="05040102010807070707" pitchFamily="18" charset="2"/>
              <a:buNone/>
              <a:defRPr/>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kê</a:t>
            </a:r>
            <a:r>
              <a:rPr lang="en-US" sz="2400" dirty="0">
                <a:latin typeface="Times New Roman" panose="02020603050405020304" pitchFamily="18" charset="0"/>
                <a:cs typeface="Times New Roman" panose="02020603050405020304" pitchFamily="18" charset="0"/>
              </a:rPr>
              <a:t> </a:t>
            </a:r>
            <a:r>
              <a:rPr lang="en-US" sz="2400" spc="-40" dirty="0" err="1">
                <a:latin typeface="Times New Roman" panose="02020603050405020304" pitchFamily="18" charset="0"/>
                <a:cs typeface="Times New Roman" panose="02020603050405020304" pitchFamily="18" charset="0"/>
              </a:rPr>
              <a:t>số</a:t>
            </a:r>
            <a:r>
              <a:rPr lang="en-US" sz="2400" spc="-40" dirty="0">
                <a:latin typeface="Times New Roman" panose="02020603050405020304" pitchFamily="18" charset="0"/>
                <a:cs typeface="Times New Roman" panose="02020603050405020304" pitchFamily="18" charset="0"/>
              </a:rPr>
              <a:t> 89/2015/QH13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khóa</a:t>
            </a:r>
            <a:r>
              <a:rPr lang="en-US" sz="2400" dirty="0">
                <a:latin typeface="Times New Roman" panose="02020603050405020304" pitchFamily="18" charset="0"/>
                <a:cs typeface="Times New Roman" panose="02020603050405020304" pitchFamily="18" charset="0"/>
              </a:rPr>
              <a:t> XIII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23/11/2015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01/7/2016.</a:t>
            </a:r>
          </a:p>
          <a:p>
            <a:pPr marL="0" indent="457200" algn="just">
              <a:spcBef>
                <a:spcPts val="600"/>
              </a:spcBef>
              <a:spcAft>
                <a:spcPts val="600"/>
              </a:spcAft>
              <a:buFont typeface="Wingdings 3" panose="05040102010807070707" pitchFamily="18" charset="2"/>
              <a:buNone/>
              <a:defRPr/>
            </a:pPr>
            <a:r>
              <a:rPr lang="en-US" sz="2400" b="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gồm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09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72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01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lục</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quốc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gia</a:t>
            </a:r>
            <a:r>
              <a:rPr lang="en-US" sz="2400" dirty="0" smtClean="0">
                <a:latin typeface="Times New Roman" panose="02020603050405020304" pitchFamily="18" charset="0"/>
                <a:cs typeface="Times New Roman" panose="02020603050405020304" pitchFamily="18" charset="0"/>
              </a:rPr>
              <a:t>.</a:t>
            </a:r>
          </a:p>
          <a:p>
            <a:pPr marL="0" indent="457200" algn="just">
              <a:spcBef>
                <a:spcPts val="600"/>
              </a:spcBef>
              <a:spcAft>
                <a:spcPts val="600"/>
              </a:spcAft>
              <a:buFont typeface="Wingdings 3" panose="05040102010807070707" pitchFamily="18" charset="2"/>
              <a:buNone/>
              <a:defRPr/>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Phụ</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lục</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gồm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186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22 </a:t>
            </a:r>
            <a:r>
              <a:rPr lang="en-US" sz="2400" dirty="0" err="1" smtClean="0">
                <a:latin typeface="Times New Roman" panose="02020603050405020304" pitchFamily="18" charset="0"/>
                <a:cs typeface="Times New Roman" panose="02020603050405020304" pitchFamily="18" charset="0"/>
              </a:rPr>
              <a:t>Bộ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chịu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nhiệm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thập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tổng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3</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3716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647369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0"/>
            <a:ext cx="6781800" cy="1247425"/>
          </a:xfrm>
        </p:spPr>
        <p:txBody>
          <a:bodyPr>
            <a:noAutofit/>
          </a:bodyPr>
          <a:lstStyle/>
          <a:p>
            <a:pPr>
              <a:spcBef>
                <a:spcPts val="600"/>
              </a:spcBef>
              <a:spcAft>
                <a:spcPts val="600"/>
              </a:spcAft>
              <a:defRPr/>
            </a:pPr>
            <a:r>
              <a:rPr lang="en-US" sz="2700" b="1" spc="-40">
                <a:latin typeface="Times New Roman" panose="02020603050405020304" pitchFamily="18" charset="0"/>
                <a:cs typeface="Times New Roman" panose="02020603050405020304" pitchFamily="18" charset="0"/>
              </a:rPr>
              <a:t>II. Sự cần thiết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724400"/>
          </a:xfrm>
        </p:spPr>
        <p:txBody>
          <a:bodyPr>
            <a:normAutofit/>
          </a:bodyPr>
          <a:lstStyle/>
          <a:p>
            <a:pPr marL="0" indent="457200" algn="just">
              <a:spcBef>
                <a:spcPts val="600"/>
              </a:spcBef>
              <a:spcAft>
                <a:spcPts val="600"/>
              </a:spcAft>
              <a:buFont typeface="Wingdings 3" panose="05040102010807070707" pitchFamily="18" charset="2"/>
              <a:buNone/>
              <a:defRPr/>
            </a:pPr>
            <a:r>
              <a:rPr lang="en-US" sz="2400" b="1" smtClean="0">
                <a:latin typeface="Times New Roman" panose="02020603050405020304" pitchFamily="18" charset="0"/>
                <a:cs typeface="Times New Roman" panose="02020603050405020304" pitchFamily="18" charset="0"/>
              </a:rPr>
              <a:t>1. Căn cứ pháp lý</a:t>
            </a:r>
          </a:p>
          <a:p>
            <a:pPr marL="0" indent="457200" algn="just">
              <a:spcBef>
                <a:spcPts val="600"/>
              </a:spcBef>
              <a:spcAft>
                <a:spcPts val="600"/>
              </a:spcAft>
              <a:buNone/>
              <a:defRPr/>
            </a:pPr>
            <a:r>
              <a:rPr lang="nl-NL" sz="2400">
                <a:latin typeface="Times New Roman" panose="02020603050405020304" pitchFamily="18" charset="0"/>
                <a:cs typeface="Times New Roman" panose="02020603050405020304" pitchFamily="18" charset="0"/>
              </a:rPr>
              <a:t>Điều 18 </a:t>
            </a:r>
            <a:r>
              <a:rPr lang="vi-VN" sz="2400">
                <a:latin typeface="Times New Roman" panose="02020603050405020304" pitchFamily="18" charset="0"/>
                <a:cs typeface="Times New Roman" panose="02020603050405020304" pitchFamily="18" charset="0"/>
              </a:rPr>
              <a:t>Luật Thống kê </a:t>
            </a:r>
            <a:r>
              <a:rPr lang="en-IN" sz="2400">
                <a:latin typeface="Times New Roman" panose="02020603050405020304" pitchFamily="18" charset="0"/>
                <a:cs typeface="Times New Roman" panose="02020603050405020304" pitchFamily="18" charset="0"/>
              </a:rPr>
              <a:t>quy định về đ</a:t>
            </a:r>
            <a:r>
              <a:rPr lang="nl-NL" sz="2400">
                <a:latin typeface="Times New Roman" panose="02020603050405020304" pitchFamily="18" charset="0"/>
                <a:cs typeface="Times New Roman" panose="02020603050405020304" pitchFamily="18" charset="0"/>
              </a:rPr>
              <a:t>iều chỉnh, bổ sung Danh mục chỉ tiêu thống kê quốc gia: </a:t>
            </a:r>
            <a:r>
              <a:rPr lang="nl-NL" sz="2400" i="1">
                <a:latin typeface="Times New Roman" panose="02020603050405020304" pitchFamily="18" charset="0"/>
                <a:cs typeface="Times New Roman" panose="02020603050405020304" pitchFamily="18" charset="0"/>
              </a:rPr>
              <a:t>“</a:t>
            </a:r>
            <a:r>
              <a:rPr lang="nb-NO" sz="2400" i="1">
                <a:latin typeface="Times New Roman" panose="02020603050405020304" pitchFamily="18" charset="0"/>
                <a:cs typeface="Times New Roman" panose="02020603050405020304" pitchFamily="18" charset="0"/>
              </a:rPr>
              <a:t>Căn cứ vào nhiệm vụ phát triển kinh tế - xã hội, yêu cầu quản lý nhà nước và hội nhập quốc tế trong từng thời kỳ, Chính phủ rà soát, trình Quốc hội sửa đổi, bổ sung Danh mục chỉ tiêu thống kê quốc gia theo thủ tục rút gọn</a:t>
            </a:r>
            <a:r>
              <a:rPr lang="nl-NL" sz="2400" i="1">
                <a:latin typeface="Times New Roman" panose="02020603050405020304" pitchFamily="18" charset="0"/>
                <a:cs typeface="Times New Roman" panose="02020603050405020304" pitchFamily="18" charset="0"/>
              </a:rPr>
              <a:t>”</a:t>
            </a:r>
            <a:r>
              <a:rPr lang="nl-NL" sz="240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a:p>
            <a:pPr marL="0" indent="457200" algn="just">
              <a:spcBef>
                <a:spcPts val="600"/>
              </a:spcBef>
              <a:spcAft>
                <a:spcPts val="600"/>
              </a:spcAft>
              <a:buFont typeface="Wingdings 3" panose="05040102010807070707" pitchFamily="18" charset="2"/>
              <a:buNone/>
              <a:defRPr/>
            </a:pPr>
            <a:endParaRPr lang="en-US" b="1">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4</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4478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1161061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806100"/>
          </a:xfrm>
        </p:spPr>
        <p:txBody>
          <a:bodyPr>
            <a:noAutofit/>
          </a:bodyPr>
          <a:lstStyle/>
          <a:p>
            <a:pPr>
              <a:spcBef>
                <a:spcPts val="600"/>
              </a:spcBef>
              <a:spcAft>
                <a:spcPts val="600"/>
              </a:spcAft>
              <a:defRPr/>
            </a:pPr>
            <a:r>
              <a:rPr lang="en-US" sz="2700" b="1" spc="-40">
                <a:latin typeface="Times New Roman" panose="02020603050405020304" pitchFamily="18" charset="0"/>
                <a:cs typeface="Times New Roman" panose="02020603050405020304" pitchFamily="18" charset="0"/>
              </a:rPr>
              <a:t>II. Sự cần thiết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199"/>
            <a:ext cx="8229600" cy="5562601"/>
          </a:xfrm>
        </p:spPr>
        <p:txBody>
          <a:bodyPr>
            <a:noAutofit/>
          </a:bodyPr>
          <a:lstStyle/>
          <a:p>
            <a:pPr marL="0" indent="457200" algn="just">
              <a:spcBef>
                <a:spcPts val="400"/>
              </a:spcBef>
              <a:spcAft>
                <a:spcPts val="400"/>
              </a:spcAft>
              <a:buFont typeface="Wingdings 3" panose="05040102010807070707" pitchFamily="18" charset="2"/>
              <a:buNone/>
              <a:defRPr/>
            </a:pPr>
            <a:r>
              <a:rPr lang="en-US" sz="2400" b="1" dirty="0" smtClean="0">
                <a:latin typeface="Times New Roman" panose="02020603050405020304" pitchFamily="18" charset="0"/>
                <a:cs typeface="Times New Roman" panose="02020603050405020304" pitchFamily="18" charset="0"/>
              </a:rPr>
              <a:t>2. </a:t>
            </a:r>
            <a:r>
              <a:rPr lang="en-US" sz="2400" b="1" dirty="0" err="1" smtClean="0">
                <a:latin typeface="Times New Roman" panose="02020603050405020304" pitchFamily="18" charset="0"/>
                <a:cs typeface="Times New Roman" panose="02020603050405020304" pitchFamily="18" charset="0"/>
              </a:rPr>
              <a:t>Căn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cứ</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thực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tiễn</a:t>
            </a:r>
            <a:endParaRPr lang="en-US" sz="2400" b="1" dirty="0" smtClean="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defRPr/>
            </a:pPr>
            <a:r>
              <a:rPr lang="nl-NL" sz="2400" dirty="0" smtClean="0">
                <a:latin typeface="Times New Roman" panose="02020603050405020304" pitchFamily="18" charset="0"/>
                <a:cs typeface="Times New Roman" panose="02020603050405020304" pitchFamily="18" charset="0"/>
              </a:rPr>
              <a:t>- Danh </a:t>
            </a:r>
            <a:r>
              <a:rPr lang="nl-NL" sz="2400" dirty="0">
                <a:latin typeface="Times New Roman" panose="02020603050405020304" pitchFamily="18" charset="0"/>
                <a:cs typeface="Times New Roman" panose="02020603050405020304" pitchFamily="18" charset="0"/>
              </a:rPr>
              <a:t>mục chỉ tiêu thống kê quốc gia chưa cập nhật, phản ánh, đánh giá một số chính sách pháp luật, mục tiêu đường lối đổi mới, định hướng phát triển kinh tế - xã hội của Đảng, Quốc hội, Chính phủ được ban hành trong thời gian gần </a:t>
            </a:r>
            <a:r>
              <a:rPr lang="nl-NL" sz="2400" dirty="0" smtClean="0">
                <a:latin typeface="Times New Roman" panose="02020603050405020304" pitchFamily="18" charset="0"/>
                <a:cs typeface="Times New Roman" panose="02020603050405020304" pitchFamily="18" charset="0"/>
              </a:rPr>
              <a:t>đây: </a:t>
            </a:r>
            <a:r>
              <a:rPr lang="nl-NL" sz="2400" dirty="0">
                <a:latin typeface="Times New Roman" panose="02020603050405020304" pitchFamily="18" charset="0"/>
                <a:cs typeface="Times New Roman" panose="02020603050405020304" pitchFamily="18" charset="0"/>
              </a:rPr>
              <a:t>Nghị quyết Đại hội đại biểu toàn quốc lần thứ XIII của Đảng</a:t>
            </a:r>
            <a:r>
              <a:rPr lang="nl-NL" sz="2400" dirty="0" smtClean="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Chiến lược phát triển kinh tế - xã hội 10 năm </a:t>
            </a:r>
            <a:r>
              <a:rPr lang="nl-NL" sz="2400">
                <a:latin typeface="Times New Roman" panose="02020603050405020304" pitchFamily="18" charset="0"/>
                <a:cs typeface="Times New Roman" panose="02020603050405020304" pitchFamily="18" charset="0"/>
              </a:rPr>
              <a:t>2021-2030</a:t>
            </a:r>
            <a:r>
              <a:rPr lang="nl-NL" sz="2400" smtClean="0">
                <a:latin typeface="Times New Roman" panose="02020603050405020304" pitchFamily="18" charset="0"/>
                <a:cs typeface="Times New Roman" panose="02020603050405020304" pitchFamily="18" charset="0"/>
              </a:rPr>
              <a:t>;...</a:t>
            </a:r>
            <a:endParaRPr lang="nl-NL" sz="2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5</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65191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806100"/>
          </a:xfrm>
        </p:spPr>
        <p:txBody>
          <a:bodyPr>
            <a:noAutofit/>
          </a:bodyPr>
          <a:lstStyle/>
          <a:p>
            <a:pPr>
              <a:spcBef>
                <a:spcPts val="600"/>
              </a:spcBef>
              <a:spcAft>
                <a:spcPts val="600"/>
              </a:spcAft>
              <a:defRPr/>
            </a:pPr>
            <a:r>
              <a:rPr lang="en-US" sz="2700" b="1" spc="-40">
                <a:latin typeface="Times New Roman" panose="02020603050405020304" pitchFamily="18" charset="0"/>
                <a:cs typeface="Times New Roman" panose="02020603050405020304" pitchFamily="18" charset="0"/>
              </a:rPr>
              <a:t>II. Sự cần thiết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797"/>
            <a:ext cx="8229600" cy="5715003"/>
          </a:xfrm>
        </p:spPr>
        <p:txBody>
          <a:bodyPr>
            <a:noAutofit/>
          </a:bodyPr>
          <a:lstStyle/>
          <a:p>
            <a:pPr marL="0" indent="457200" algn="just">
              <a:spcBef>
                <a:spcPts val="400"/>
              </a:spcBef>
              <a:spcAft>
                <a:spcPts val="400"/>
              </a:spcAft>
              <a:buFont typeface="Wingdings 3" panose="05040102010807070707" pitchFamily="18" charset="2"/>
              <a:buNone/>
              <a:defRPr/>
            </a:pP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Căn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cứ</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thực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tiễn</a:t>
            </a:r>
            <a:endParaRPr lang="en-US" sz="2200" b="1" dirty="0" smtClean="0">
              <a:latin typeface="Times New Roman" panose="02020603050405020304" pitchFamily="18" charset="0"/>
              <a:cs typeface="Times New Roman" panose="02020603050405020304" pitchFamily="18" charset="0"/>
            </a:endParaRPr>
          </a:p>
          <a:p>
            <a:pPr marL="0" indent="457200" algn="just">
              <a:spcBef>
                <a:spcPts val="400"/>
              </a:spcBef>
              <a:spcAft>
                <a:spcPts val="400"/>
              </a:spcAft>
              <a:buNone/>
              <a:defRPr/>
            </a:pPr>
            <a:r>
              <a:rPr lang="en-US" sz="2200" smtClean="0">
                <a:latin typeface="Times New Roman" panose="02020603050405020304" pitchFamily="18" charset="0"/>
                <a:cs typeface="Times New Roman" panose="02020603050405020304" pitchFamily="18" charset="0"/>
              </a:rPr>
              <a:t>- </a:t>
            </a:r>
            <a:r>
              <a:rPr lang="nl-NL" sz="2200" smtClean="0">
                <a:latin typeface="Times New Roman" panose="02020603050405020304" pitchFamily="18" charset="0"/>
                <a:cs typeface="Times New Roman" panose="02020603050405020304" pitchFamily="18" charset="0"/>
              </a:rPr>
              <a:t>Danh mục chỉ tiêu thống kê quốc gia hiện nay </a:t>
            </a:r>
            <a:r>
              <a:rPr lang="en-US" sz="2200" smtClean="0">
                <a:latin typeface="Times New Roman" panose="02020603050405020304" pitchFamily="18" charset="0"/>
                <a:cs typeface="Times New Roman" panose="02020603050405020304" pitchFamily="18" charset="0"/>
              </a:rPr>
              <a:t>chưa </a:t>
            </a:r>
            <a:r>
              <a:rPr lang="nb-NO" sz="2200" smtClean="0">
                <a:latin typeface="Times New Roman" panose="02020603050405020304" pitchFamily="18" charset="0"/>
                <a:cs typeface="Times New Roman" panose="02020603050405020304" pitchFamily="18" charset="0"/>
              </a:rPr>
              <a:t>phản ánh đầy đủ thực tiễn đang vận động của đời sống kinh tế - xã hội, còn thiếu các chỉ tiêu: </a:t>
            </a:r>
          </a:p>
          <a:p>
            <a:pPr marL="0" indent="457200" algn="just">
              <a:spcBef>
                <a:spcPts val="400"/>
              </a:spcBef>
              <a:spcAft>
                <a:spcPts val="400"/>
              </a:spcAft>
              <a:buNone/>
              <a:defRPr/>
            </a:pPr>
            <a:r>
              <a:rPr lang="nb-NO" sz="2200" smtClean="0">
                <a:latin typeface="Times New Roman" panose="02020603050405020304" pitchFamily="18" charset="0"/>
                <a:cs typeface="Times New Roman" panose="02020603050405020304" pitchFamily="18" charset="0"/>
              </a:rPr>
              <a:t>+ Phản ánh sự đóng góp của kinh tế số và logistics cho nền kinh tế ở tầm vĩ mô như: Tỷ trọng giá trị tăng thêm của kinh tế số trong tổng sản phẩm trong nước, tỷ trọng giá trị tăng thêm của dịch vụ logistics trong tổng sản phẩm trong nước,...</a:t>
            </a:r>
          </a:p>
          <a:p>
            <a:pPr marL="0" indent="457200" algn="just">
              <a:spcBef>
                <a:spcPts val="400"/>
              </a:spcBef>
              <a:spcAft>
                <a:spcPts val="400"/>
              </a:spcAft>
              <a:buNone/>
              <a:defRPr/>
            </a:pPr>
            <a:r>
              <a:rPr lang="nb-NO" sz="2200" smtClean="0">
                <a:latin typeface="Times New Roman" panose="02020603050405020304" pitchFamily="18" charset="0"/>
                <a:cs typeface="Times New Roman" panose="02020603050405020304" pitchFamily="18" charset="0"/>
              </a:rPr>
              <a:t>+ Phản ánh đổi mới sáng tạo toàn cầu, cải thiện môi trường kinh doanh, chuyển đổi số quốc gia như: Tỷ lệ người sở hữu điện thoại di động, tỷ lệ dân số được phủ sóng bởi mạng di động, số lượng dịch vụ hành chính công có phát sinh hồ sơ trực tuyến,...)</a:t>
            </a:r>
          </a:p>
          <a:p>
            <a:pPr marL="0" indent="457200" algn="just">
              <a:spcBef>
                <a:spcPts val="400"/>
              </a:spcBef>
              <a:spcAft>
                <a:spcPts val="400"/>
              </a:spcAft>
              <a:buNone/>
              <a:defRPr/>
            </a:pPr>
            <a:r>
              <a:rPr lang="nb-NO" sz="2200" smtClean="0">
                <a:latin typeface="Times New Roman" panose="02020603050405020304" pitchFamily="18" charset="0"/>
                <a:cs typeface="Times New Roman" panose="02020603050405020304" pitchFamily="18" charset="0"/>
              </a:rPr>
              <a:t>+ Phản ánh phát triển bền vững ở cấp độ quốc gia như: Tỷ lệ trẻ em nghèo đa chiều, tỷ lệ mất an ninh lương thực,...</a:t>
            </a:r>
            <a:endParaRPr lang="en-US" sz="2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6</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1430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623674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42624"/>
          </a:xfrm>
        </p:spPr>
        <p:txBody>
          <a:bodyPr>
            <a:noAutofit/>
          </a:bodyPr>
          <a:lstStyle/>
          <a:p>
            <a:pPr>
              <a:spcBef>
                <a:spcPts val="600"/>
              </a:spcBef>
              <a:spcAft>
                <a:spcPts val="600"/>
              </a:spcAft>
              <a:defRPr/>
            </a:pPr>
            <a:r>
              <a:rPr lang="en-US" sz="2700" b="1" spc="-40">
                <a:latin typeface="Times New Roman" panose="02020603050405020304" pitchFamily="18" charset="0"/>
                <a:cs typeface="Times New Roman" panose="02020603050405020304" pitchFamily="18" charset="0"/>
              </a:rPr>
              <a:t>II. Sự cần thiết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5791200"/>
          </a:xfrm>
        </p:spPr>
        <p:txBody>
          <a:bodyPr>
            <a:noAutofit/>
          </a:bodyPr>
          <a:lstStyle/>
          <a:p>
            <a:pPr marL="0" indent="457200" algn="just">
              <a:spcBef>
                <a:spcPts val="300"/>
              </a:spcBef>
              <a:spcAft>
                <a:spcPts val="300"/>
              </a:spcAft>
              <a:buFont typeface="Wingdings 3" panose="05040102010807070707" pitchFamily="18" charset="2"/>
              <a:buNone/>
              <a:defRPr/>
            </a:pPr>
            <a:r>
              <a:rPr lang="en-US" sz="2200" b="1" smtClean="0">
                <a:latin typeface="Times New Roman" panose="02020603050405020304" pitchFamily="18" charset="0"/>
                <a:cs typeface="Times New Roman" panose="02020603050405020304" pitchFamily="18" charset="0"/>
              </a:rPr>
              <a:t>2. Căn cứ thực tiễn</a:t>
            </a:r>
          </a:p>
          <a:p>
            <a:pPr marL="0" indent="457200" algn="just">
              <a:spcBef>
                <a:spcPts val="300"/>
              </a:spcBef>
              <a:spcAft>
                <a:spcPts val="300"/>
              </a:spcAft>
              <a:buNone/>
              <a:defRPr/>
            </a:pPr>
            <a:r>
              <a:rPr lang="en-US" sz="2200" b="1" spc="-30" smtClean="0">
                <a:latin typeface="Times New Roman" panose="02020603050405020304" pitchFamily="18" charset="0"/>
                <a:cs typeface="Times New Roman" panose="02020603050405020304" pitchFamily="18" charset="0"/>
              </a:rPr>
              <a:t>- </a:t>
            </a:r>
            <a:r>
              <a:rPr lang="en-US" sz="2200" spc="-30">
                <a:latin typeface="Times New Roman" panose="02020603050405020304" pitchFamily="18" charset="0"/>
                <a:cs typeface="Times New Roman" panose="02020603050405020304" pitchFamily="18" charset="0"/>
              </a:rPr>
              <a:t>Một số chỉ tiêu </a:t>
            </a:r>
            <a:r>
              <a:rPr lang="nl-NL" sz="2200" spc="-30">
                <a:latin typeface="Times New Roman" panose="02020603050405020304" pitchFamily="18" charset="0"/>
                <a:cs typeface="Times New Roman" panose="02020603050405020304" pitchFamily="18" charset="0"/>
              </a:rPr>
              <a:t>thống kê trong danh mục chỉ tiêu thống kê quốc gia cần được sửa đổi tên hoặc loại bỏ để </a:t>
            </a:r>
            <a:r>
              <a:rPr lang="nb-NO" sz="2200" spc="-30">
                <a:latin typeface="Times New Roman" panose="02020603050405020304" pitchFamily="18" charset="0"/>
                <a:cs typeface="Times New Roman" panose="02020603050405020304" pitchFamily="18" charset="0"/>
              </a:rPr>
              <a:t>phù hợp với thực tiễn và các văn bản pháp luật chuyên ngành, như:</a:t>
            </a:r>
            <a:endParaRPr lang="en-US" sz="2200" spc="-30">
              <a:latin typeface="Times New Roman" panose="02020603050405020304" pitchFamily="18" charset="0"/>
              <a:cs typeface="Times New Roman" panose="02020603050405020304" pitchFamily="18" charset="0"/>
            </a:endParaRPr>
          </a:p>
          <a:p>
            <a:pPr marL="0" indent="457200" algn="just">
              <a:spcBef>
                <a:spcPts val="300"/>
              </a:spcBef>
              <a:spcAft>
                <a:spcPts val="300"/>
              </a:spcAft>
              <a:buNone/>
              <a:defRPr/>
            </a:pPr>
            <a:r>
              <a:rPr lang="en-US" sz="2200" b="1" smtClean="0">
                <a:latin typeface="Times New Roman" panose="02020603050405020304" pitchFamily="18" charset="0"/>
                <a:cs typeface="Times New Roman" panose="02020603050405020304" pitchFamily="18" charset="0"/>
              </a:rPr>
              <a:t>+ </a:t>
            </a:r>
            <a:r>
              <a:rPr lang="nb-NO" sz="2200">
                <a:latin typeface="Times New Roman" panose="02020603050405020304" pitchFamily="18" charset="0"/>
                <a:cs typeface="Times New Roman" panose="02020603050405020304" pitchFamily="18" charset="0"/>
              </a:rPr>
              <a:t>Chỉ tiêu </a:t>
            </a:r>
            <a:r>
              <a:rPr lang="en-US" sz="2200">
                <a:latin typeface="Times New Roman" panose="02020603050405020304" pitchFamily="18" charset="0"/>
                <a:cs typeface="Times New Roman" panose="02020603050405020304" pitchFamily="18" charset="0"/>
              </a:rPr>
              <a:t>“Tỷ lệ nghèo” sửa tên thành “Tỷ lệ nghèo đa chiều” để phù hợp với mục tiêu quy định trong Nghị quyết Đại hội đại biểu toàn quốc lần thứ </a:t>
            </a:r>
            <a:r>
              <a:rPr lang="en-US" sz="2200" smtClean="0">
                <a:latin typeface="Times New Roman" panose="02020603050405020304" pitchFamily="18" charset="0"/>
                <a:cs typeface="Times New Roman" panose="02020603050405020304" pitchFamily="18" charset="0"/>
              </a:rPr>
              <a:t>XIII.</a:t>
            </a:r>
          </a:p>
          <a:p>
            <a:pPr marL="0" indent="457200" algn="just">
              <a:spcBef>
                <a:spcPts val="300"/>
              </a:spcBef>
              <a:spcAft>
                <a:spcPts val="300"/>
              </a:spcAft>
              <a:buNone/>
              <a:defRPr/>
            </a:pPr>
            <a:r>
              <a:rPr lang="en-US" sz="2200" b="1" spc="-20" smtClean="0">
                <a:latin typeface="Times New Roman" panose="02020603050405020304" pitchFamily="18" charset="0"/>
                <a:cs typeface="Times New Roman" panose="02020603050405020304" pitchFamily="18" charset="0"/>
              </a:rPr>
              <a:t>+ </a:t>
            </a:r>
            <a:r>
              <a:rPr lang="en-US" sz="2200" spc="-20">
                <a:latin typeface="Times New Roman" panose="02020603050405020304" pitchFamily="18" charset="0"/>
                <a:cs typeface="Times New Roman" panose="02020603050405020304" pitchFamily="18" charset="0"/>
              </a:rPr>
              <a:t>Bỏ chỉ tiêu “Chỉ số đổi mới công nghệ, thiết bị” vì hiện nay dữ liệu để tính toán chỉ số đổi mới công nghệ, thiết bị không đầy đủ, không đồng nhất nên việc tính toán chỉ số này không khả thi trong thực </a:t>
            </a:r>
            <a:r>
              <a:rPr lang="en-US" sz="2200" spc="-20" smtClean="0">
                <a:latin typeface="Times New Roman" panose="02020603050405020304" pitchFamily="18" charset="0"/>
                <a:cs typeface="Times New Roman" panose="02020603050405020304" pitchFamily="18" charset="0"/>
              </a:rPr>
              <a:t>tế,…</a:t>
            </a:r>
            <a:endParaRPr lang="en-US" sz="2200" spc="-2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7</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2192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3662993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42624"/>
          </a:xfrm>
        </p:spPr>
        <p:txBody>
          <a:bodyPr>
            <a:noAutofit/>
          </a:bodyPr>
          <a:lstStyle/>
          <a:p>
            <a:pPr>
              <a:spcBef>
                <a:spcPts val="600"/>
              </a:spcBef>
              <a:spcAft>
                <a:spcPts val="600"/>
              </a:spcAft>
              <a:defRPr/>
            </a:pPr>
            <a:r>
              <a:rPr lang="en-US" sz="2700" b="1" spc="-40">
                <a:latin typeface="Times New Roman" panose="02020603050405020304" pitchFamily="18" charset="0"/>
                <a:cs typeface="Times New Roman" panose="02020603050405020304" pitchFamily="18" charset="0"/>
              </a:rPr>
              <a:t>II. Sự cần thiết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715000"/>
          </a:xfrm>
        </p:spPr>
        <p:txBody>
          <a:bodyPr>
            <a:noAutofit/>
          </a:bodyPr>
          <a:lstStyle/>
          <a:p>
            <a:pPr marL="0" indent="457200" algn="just">
              <a:spcBef>
                <a:spcPts val="300"/>
              </a:spcBef>
              <a:spcAft>
                <a:spcPts val="300"/>
              </a:spcAft>
              <a:buFont typeface="Wingdings 3" panose="05040102010807070707" pitchFamily="18" charset="2"/>
              <a:buNone/>
              <a:defRPr/>
            </a:pPr>
            <a:r>
              <a:rPr lang="en-US" sz="2400" b="1" smtClean="0">
                <a:latin typeface="Times New Roman" panose="02020603050405020304" pitchFamily="18" charset="0"/>
                <a:cs typeface="Times New Roman" panose="02020603050405020304" pitchFamily="18" charset="0"/>
              </a:rPr>
              <a:t>2. Căn cứ thực tiễn</a:t>
            </a:r>
          </a:p>
          <a:p>
            <a:pPr marL="0" indent="457200" algn="just">
              <a:spcBef>
                <a:spcPts val="300"/>
              </a:spcBef>
              <a:spcAft>
                <a:spcPts val="300"/>
              </a:spcAft>
              <a:buNone/>
              <a:defRPr/>
            </a:pPr>
            <a:r>
              <a:rPr lang="en-US" sz="2400" b="1"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Cập </a:t>
            </a:r>
            <a:r>
              <a:rPr lang="en-US" sz="2400">
                <a:latin typeface="Times New Roman" panose="02020603050405020304" pitchFamily="18" charset="0"/>
                <a:cs typeface="Times New Roman" panose="02020603050405020304" pitchFamily="18" charset="0"/>
              </a:rPr>
              <a:t>nhật, sửa đổi, bổ sung danh mục chỉ tiêu thống kê quốc gia là cơ sở phân công, phối hợp giữa các Bộ, ngành trong việc xây dựng chương trình điều tra thống kê quốc gia, sử dụng dữ liệu hành chính cho hoạt động thống kê nhà nước, chế độ báo cáo thống kê và chương trình khác có liên quan đến hoạt động thống kê. </a:t>
            </a:r>
            <a:r>
              <a:rPr lang="en-US" sz="2400" smtClean="0">
                <a:latin typeface="Times New Roman" panose="02020603050405020304" pitchFamily="18" charset="0"/>
                <a:cs typeface="Times New Roman" panose="02020603050405020304" pitchFamily="18" charset="0"/>
              </a:rPr>
              <a:t>Đây </a:t>
            </a:r>
            <a:r>
              <a:rPr lang="en-US" sz="2400">
                <a:latin typeface="Times New Roman" panose="02020603050405020304" pitchFamily="18" charset="0"/>
                <a:cs typeface="Times New Roman" panose="02020603050405020304" pitchFamily="18" charset="0"/>
              </a:rPr>
              <a:t>là những cơ sở pháp lý bảo đảm cho việc thu thập, tổng hợp, biên soạn các chỉ tiêu thống kê </a:t>
            </a:r>
            <a:r>
              <a:rPr lang="en-US" sz="2400" smtClean="0">
                <a:latin typeface="Times New Roman" panose="02020603050405020304" pitchFamily="18" charset="0"/>
                <a:cs typeface="Times New Roman" panose="02020603050405020304" pitchFamily="18" charset="0"/>
              </a:rPr>
              <a:t>quốc </a:t>
            </a:r>
            <a:r>
              <a:rPr lang="en-US" sz="2400">
                <a:latin typeface="Times New Roman" panose="02020603050405020304" pitchFamily="18" charset="0"/>
                <a:cs typeface="Times New Roman" panose="02020603050405020304" pitchFamily="18" charset="0"/>
              </a:rPr>
              <a:t>gia trên thực </a:t>
            </a:r>
            <a:r>
              <a:rPr lang="en-US" sz="2400" smtClean="0">
                <a:latin typeface="Times New Roman" panose="02020603050405020304" pitchFamily="18" charset="0"/>
                <a:cs typeface="Times New Roman" panose="02020603050405020304" pitchFamily="18" charset="0"/>
              </a:rPr>
              <a:t>tiễn.</a:t>
            </a: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8</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2192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646470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60701"/>
            <a:ext cx="6781800" cy="942624"/>
          </a:xfrm>
        </p:spPr>
        <p:txBody>
          <a:bodyPr>
            <a:noAutofit/>
          </a:bodyPr>
          <a:lstStyle/>
          <a:p>
            <a:pPr>
              <a:spcBef>
                <a:spcPts val="600"/>
              </a:spcBef>
              <a:spcAft>
                <a:spcPts val="600"/>
              </a:spcAft>
              <a:defRPr/>
            </a:pPr>
            <a:r>
              <a:rPr lang="en-US" sz="2700" b="1" spc="-40">
                <a:latin typeface="Times New Roman" panose="02020603050405020304" pitchFamily="18" charset="0"/>
                <a:cs typeface="Times New Roman" panose="02020603050405020304" pitchFamily="18" charset="0"/>
              </a:rPr>
              <a:t>II. Sự cần thiết xây dựng dự án Luật sửa đổi, bổ sung một số điều của Luật Thống kê</a:t>
            </a:r>
            <a:endParaRPr lang="en-US" sz="27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715000"/>
          </a:xfrm>
        </p:spPr>
        <p:txBody>
          <a:bodyPr>
            <a:noAutofit/>
          </a:bodyPr>
          <a:lstStyle/>
          <a:p>
            <a:pPr marL="0" indent="457200" algn="just">
              <a:spcBef>
                <a:spcPts val="600"/>
              </a:spcBef>
              <a:spcAft>
                <a:spcPts val="600"/>
              </a:spcAft>
              <a:buFont typeface="Wingdings 3" panose="05040102010807070707" pitchFamily="18" charset="2"/>
              <a:buNone/>
              <a:defRPr/>
            </a:pPr>
            <a:r>
              <a:rPr lang="en-US" sz="2200" b="1" smtClean="0">
                <a:latin typeface="Times New Roman" panose="02020603050405020304" pitchFamily="18" charset="0"/>
                <a:cs typeface="Times New Roman" panose="02020603050405020304" pitchFamily="18" charset="0"/>
              </a:rPr>
              <a:t>3. Mục đích sửa đổi, bổ sung</a:t>
            </a:r>
          </a:p>
          <a:p>
            <a:pPr marL="0" indent="457200" algn="just">
              <a:spcBef>
                <a:spcPts val="600"/>
              </a:spcBef>
              <a:spcAft>
                <a:spcPts val="600"/>
              </a:spcAft>
              <a:buNone/>
              <a:defRPr/>
            </a:pPr>
            <a:r>
              <a:rPr lang="nl-NL" sz="2200" smtClean="0">
                <a:latin typeface="Times New Roman" panose="02020603050405020304" pitchFamily="18" charset="0"/>
                <a:cs typeface="Times New Roman" panose="02020603050405020304" pitchFamily="18" charset="0"/>
              </a:rPr>
              <a:t>- </a:t>
            </a:r>
            <a:r>
              <a:rPr lang="es-MX" sz="2200">
                <a:latin typeface="Times New Roman" panose="02020603050405020304" pitchFamily="18" charset="0"/>
                <a:cs typeface="Times New Roman" panose="02020603050405020304" pitchFamily="18" charset="0"/>
              </a:rPr>
              <a:t>Cung cấp thông tin thống kê chính xác, khách quan, kịp thời, phản ánh đúng, đầy đủ tình hình kinh tế - xã hội của đất nước giai đoạn 2021-2030; </a:t>
            </a:r>
            <a:endParaRPr lang="nl-NL" sz="2200" smtClean="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es-MX" sz="2200" smtClean="0">
                <a:latin typeface="Times New Roman" panose="02020603050405020304" pitchFamily="18" charset="0"/>
                <a:cs typeface="Times New Roman" panose="02020603050405020304" pitchFamily="18" charset="0"/>
              </a:rPr>
              <a:t>- </a:t>
            </a:r>
            <a:r>
              <a:rPr lang="es-MX" sz="2200">
                <a:latin typeface="Times New Roman" panose="02020603050405020304" pitchFamily="18" charset="0"/>
                <a:cs typeface="Times New Roman" panose="02020603050405020304" pitchFamily="18" charset="0"/>
              </a:rPr>
              <a:t>Giúp phân tích, hoạch định và điều hành chính sách vĩ mô;</a:t>
            </a:r>
            <a:endParaRPr lang="en-US" sz="22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es-MX" sz="2200" spc="-50" smtClean="0">
                <a:latin typeface="Times New Roman" panose="02020603050405020304" pitchFamily="18" charset="0"/>
                <a:cs typeface="Times New Roman" panose="02020603050405020304" pitchFamily="18" charset="0"/>
              </a:rPr>
              <a:t>- Xây </a:t>
            </a:r>
            <a:r>
              <a:rPr lang="es-MX" sz="2200" spc="-50">
                <a:latin typeface="Times New Roman" panose="02020603050405020304" pitchFamily="18" charset="0"/>
                <a:cs typeface="Times New Roman" panose="02020603050405020304" pitchFamily="18" charset="0"/>
              </a:rPr>
              <a:t>dựng cơ sở pháp lý để thu thập các chỉ tiêu thống kê quốc gia;</a:t>
            </a:r>
            <a:endParaRPr lang="en-US" sz="2200" spc="-5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pPr>
            <a:r>
              <a:rPr lang="es-MX" sz="2200" smtClean="0">
                <a:latin typeface="Times New Roman" panose="02020603050405020304" pitchFamily="18" charset="0"/>
                <a:cs typeface="Times New Roman" panose="02020603050405020304" pitchFamily="18" charset="0"/>
              </a:rPr>
              <a:t>- Bảo </a:t>
            </a:r>
            <a:r>
              <a:rPr lang="es-MX" sz="2200">
                <a:latin typeface="Times New Roman" panose="02020603050405020304" pitchFamily="18" charset="0"/>
                <a:cs typeface="Times New Roman" panose="02020603050405020304" pitchFamily="18" charset="0"/>
              </a:rPr>
              <a:t>đảm yêu cầu so sánh quốc tế trong các lĩnh vực.</a:t>
            </a:r>
            <a:endParaRPr lang="en-US" sz="2200">
              <a:latin typeface="Times New Roman" panose="02020603050405020304" pitchFamily="18" charset="0"/>
              <a:cs typeface="Times New Roman" panose="02020603050405020304" pitchFamily="18" charset="0"/>
            </a:endParaRPr>
          </a:p>
          <a:p>
            <a:pPr marL="0" indent="457200" algn="just">
              <a:spcBef>
                <a:spcPts val="600"/>
              </a:spcBef>
              <a:spcAft>
                <a:spcPts val="600"/>
              </a:spcAft>
              <a:buNone/>
              <a:defRPr/>
            </a:pPr>
            <a:r>
              <a:rPr lang="en-US" sz="2200" smtClean="0">
                <a:latin typeface="Times New Roman" panose="02020603050405020304" pitchFamily="18" charset="0"/>
                <a:cs typeface="Times New Roman" panose="02020603050405020304" pitchFamily="18" charset="0"/>
              </a:rPr>
              <a:t>- Tạo cơ sở pháp lý để xây dựng hệ thống chỉ tiêu thống kê cấp tỉnh, cấp huyện, cấp xã làm công cụ để quản lý điều hành của các cấp chính quyền địa phương.</a:t>
            </a:r>
            <a:endParaRPr lang="en-US" sz="22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81B7584-2412-411C-8B61-1DCCB80FF0D6}" type="slidenum">
              <a:rPr lang="en-US" b="0" smtClean="0">
                <a:latin typeface="Times New Roman" panose="02020603050405020304" pitchFamily="18" charset="0"/>
                <a:cs typeface="Times New Roman" panose="02020603050405020304" pitchFamily="18" charset="0"/>
              </a:rPr>
              <a:pPr/>
              <a:t>9</a:t>
            </a:fld>
            <a:endParaRPr lang="en-US" b="0">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rot="10800000">
            <a:off x="1143000" y="1219200"/>
            <a:ext cx="7315200" cy="76200"/>
          </a:xfrm>
          <a:prstGeom prst="rect">
            <a:avLst/>
          </a:prstGeom>
          <a:solidFill>
            <a:srgbClr val="C80000"/>
          </a:solidFill>
          <a:ln w="9525">
            <a:noFill/>
            <a:miter lim="800000"/>
            <a:headEnd/>
            <a:tailEnd/>
          </a:ln>
          <a:effectLst>
            <a:outerShdw dist="25400" dir="5400000" algn="ctr" rotWithShape="0">
              <a:schemeClr val="tx2"/>
            </a:outerShdw>
          </a:effectLst>
        </p:spPr>
        <p:txBody>
          <a:bodyPr wrap="none" anchor="ctr"/>
          <a:lstStyle/>
          <a:p>
            <a:endParaRPr lang="en-US">
              <a:solidFill>
                <a:srgbClr val="993300"/>
              </a:solidFill>
            </a:endParaRPr>
          </a:p>
        </p:txBody>
      </p:sp>
      <p:pic>
        <p:nvPicPr>
          <p:cNvPr id="6" name="Picture 43" descr="Logo_GSO_nho"/>
          <p:cNvPicPr>
            <a:picLocks noChangeAspect="1" noChangeArrowheads="1"/>
          </p:cNvPicPr>
          <p:nvPr/>
        </p:nvPicPr>
        <p:blipFill>
          <a:blip r:embed="rId3" cstate="print"/>
          <a:srcRect/>
          <a:stretch>
            <a:fillRect/>
          </a:stretch>
        </p:blipFill>
        <p:spPr bwMode="auto">
          <a:xfrm>
            <a:off x="381000" y="228600"/>
            <a:ext cx="1143000" cy="1143000"/>
          </a:xfrm>
          <a:prstGeom prst="rect">
            <a:avLst/>
          </a:prstGeom>
          <a:noFill/>
          <a:ln w="9525">
            <a:noFill/>
            <a:miter lim="800000"/>
            <a:headEnd/>
            <a:tailEnd/>
          </a:ln>
        </p:spPr>
      </p:pic>
    </p:spTree>
    <p:extLst>
      <p:ext uri="{BB962C8B-B14F-4D97-AF65-F5344CB8AC3E}">
        <p14:creationId xmlns:p14="http://schemas.microsoft.com/office/powerpoint/2010/main" val="374401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1FB32B77BC6BCE469A20AE84AF97AF47" ma:contentTypeVersion="1" ma:contentTypeDescription="Upload an image." ma:contentTypeScope="" ma:versionID="b4da2adae13c588f052c06f8c8324a5a">
  <xsd:schema xmlns:xsd="http://www.w3.org/2001/XMLSchema" xmlns:xs="http://www.w3.org/2001/XMLSchema" xmlns:p="http://schemas.microsoft.com/office/2006/metadata/properties" xmlns:ns1="http://schemas.microsoft.com/sharepoint/v3" xmlns:ns2="780FFE3A-0846-4223-AD1A-992C07E03CB4" xmlns:ns3="http://schemas.microsoft.com/sharepoint/v3/fields" targetNamespace="http://schemas.microsoft.com/office/2006/metadata/properties" ma:root="true" ma:fieldsID="ad67d8f52a74939dd250bc22f5a2d32a" ns1:_="" ns2:_="" ns3:_="">
    <xsd:import namespace="http://schemas.microsoft.com/sharepoint/v3"/>
    <xsd:import namespace="780FFE3A-0846-4223-AD1A-992C07E03CB4"/>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80FFE3A-0846-4223-AD1A-992C07E03CB4"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780FFE3A-0846-4223-AD1A-992C07E03CB4"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55A94106-49BF-4A4F-8EC8-7E8F64308A20}"/>
</file>

<file path=customXml/itemProps2.xml><?xml version="1.0" encoding="utf-8"?>
<ds:datastoreItem xmlns:ds="http://schemas.openxmlformats.org/officeDocument/2006/customXml" ds:itemID="{ADE1F18E-D36E-4B2B-B92C-01FF0AA579E0}"/>
</file>

<file path=customXml/itemProps3.xml><?xml version="1.0" encoding="utf-8"?>
<ds:datastoreItem xmlns:ds="http://schemas.openxmlformats.org/officeDocument/2006/customXml" ds:itemID="{2E8EF8ED-D8B8-4A7C-A8EB-1B0ADE3211C5}"/>
</file>

<file path=docProps/app.xml><?xml version="1.0" encoding="utf-8"?>
<Properties xmlns="http://schemas.openxmlformats.org/officeDocument/2006/extended-properties" xmlns:vt="http://schemas.openxmlformats.org/officeDocument/2006/docPropsVTypes">
  <Template/>
  <TotalTime>8748</TotalTime>
  <Words>3635</Words>
  <Application>Microsoft Office PowerPoint</Application>
  <PresentationFormat>On-screen Show (4:3)</PresentationFormat>
  <Paragraphs>246</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Ｐゴシック</vt:lpstr>
      <vt:lpstr>.VnTime</vt:lpstr>
      <vt:lpstr>Arial</vt:lpstr>
      <vt:lpstr>Calibri</vt:lpstr>
      <vt:lpstr>Times New Roman</vt:lpstr>
      <vt:lpstr>Wingdings 3</vt:lpstr>
      <vt:lpstr>Office Theme</vt:lpstr>
      <vt:lpstr>    MỘT SỐ NỘI DUNG CƠ BẢN  VỀ DỰ ÁN LUẬT SỬA ĐỔI, BỔ SUNG  MỘT SỐ ĐIỀU CỦA LUẬT THỐNG KÊ        Hà Nội, tháng 10 năm 2021</vt:lpstr>
      <vt:lpstr>NỘI DUNG CHÍNH</vt:lpstr>
      <vt:lpstr>I. Một số nội dung cơ bản về Luật Thống kê  số 89/2015/QH13</vt:lpstr>
      <vt:lpstr>II. Sự cần thiết xây dựng dự án Luật sửa đổi, bổ sung một số điều của Luật Thống kê</vt:lpstr>
      <vt:lpstr>II. Sự cần thiết xây dựng dự án Luật sửa đổi, bổ sung một số điều của Luật Thống kê</vt:lpstr>
      <vt:lpstr>II. Sự cần thiết xây dựng dự án Luật sửa đổi, bổ sung một số điều của Luật Thống kê</vt:lpstr>
      <vt:lpstr>II. Sự cần thiết xây dựng dự án Luật sửa đổi, bổ sung một số điều của Luật Thống kê</vt:lpstr>
      <vt:lpstr>II. Sự cần thiết xây dựng dự án Luật sửa đổi, bổ sung một số điều của Luật Thống kê</vt:lpstr>
      <vt:lpstr>II. Sự cần thiết xây dựng dự án Luật sửa đổi, bổ sung một số điều của Luật Thống kê</vt:lpstr>
      <vt:lpstr>III. Quá trình xây dựng dự án Luật sửa đổi, bổ sung một số điều của Luật Thống kê</vt:lpstr>
      <vt:lpstr>III. Quá trình xây dựng dự án Luật sửa đổi, bổ sung một số điều của Luật Thống kê</vt:lpstr>
      <vt:lpstr>III. Quá trình xây dựng dự án Luật sửa đổi, bổ sung một số điều của Luật Thống kê</vt:lpstr>
      <vt:lpstr>III. Quá trình xây dựng dự án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IV. Giới thiệu nội dung dự thảo Luật sửa đổi, bổ sung một số điều của Luật Thống kê</vt:lpstr>
      <vt:lpstr>PowerPoint Presentation</vt:lpstr>
    </vt:vector>
  </TitlesOfParts>
  <Company>hanoi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 dông cntt</dc:title>
  <dc:creator>itivnu</dc:creator>
  <cp:keywords/>
  <dc:description/>
  <cp:lastModifiedBy>Đào Ngọc Minh Nhung</cp:lastModifiedBy>
  <cp:revision>1432</cp:revision>
  <cp:lastPrinted>2021-05-10T08:46:02Z</cp:lastPrinted>
  <dcterms:created xsi:type="dcterms:W3CDTF">2002-04-15T04:33:42Z</dcterms:created>
  <dcterms:modified xsi:type="dcterms:W3CDTF">2021-10-13T09:49:50Z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0x0101009148F5A04DDD49CBA7127AADA5FB792B00AADE34325A8B49CDA8BB4DB53328F214001FB32B77BC6BCE469A20AE84AF97AF47</vt:lpwstr>
  </property>
</Properties>
</file>